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1" r:id="rId3"/>
    <p:sldId id="320" r:id="rId4"/>
    <p:sldId id="322" r:id="rId5"/>
    <p:sldId id="323" r:id="rId6"/>
    <p:sldId id="261" r:id="rId7"/>
    <p:sldId id="280" r:id="rId8"/>
    <p:sldId id="304" r:id="rId9"/>
    <p:sldId id="324" r:id="rId10"/>
    <p:sldId id="326" r:id="rId11"/>
    <p:sldId id="325" r:id="rId12"/>
    <p:sldId id="327" r:id="rId13"/>
    <p:sldId id="332" r:id="rId14"/>
    <p:sldId id="328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29" r:id="rId24"/>
    <p:sldId id="333" r:id="rId25"/>
    <p:sldId id="330" r:id="rId26"/>
    <p:sldId id="334" r:id="rId27"/>
    <p:sldId id="331" r:id="rId28"/>
    <p:sldId id="335" r:id="rId29"/>
    <p:sldId id="336" r:id="rId30"/>
    <p:sldId id="337" r:id="rId31"/>
    <p:sldId id="339" r:id="rId32"/>
    <p:sldId id="338" r:id="rId33"/>
    <p:sldId id="340" r:id="rId34"/>
    <p:sldId id="341" r:id="rId35"/>
    <p:sldId id="342" r:id="rId36"/>
    <p:sldId id="344" r:id="rId37"/>
    <p:sldId id="343" r:id="rId38"/>
    <p:sldId id="345" r:id="rId39"/>
    <p:sldId id="360" r:id="rId40"/>
    <p:sldId id="351" r:id="rId41"/>
    <p:sldId id="347" r:id="rId42"/>
    <p:sldId id="348" r:id="rId43"/>
    <p:sldId id="349" r:id="rId44"/>
    <p:sldId id="350" r:id="rId45"/>
    <p:sldId id="346" r:id="rId46"/>
    <p:sldId id="352" r:id="rId47"/>
    <p:sldId id="353" r:id="rId48"/>
    <p:sldId id="358" r:id="rId49"/>
    <p:sldId id="359" r:id="rId50"/>
    <p:sldId id="354" r:id="rId51"/>
    <p:sldId id="355" r:id="rId52"/>
    <p:sldId id="35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C" id="{1E1D14F5-7041-6D46-8988-725A5ABFFDAC}">
          <p14:sldIdLst>
            <p14:sldId id="256"/>
            <p14:sldId id="321"/>
          </p14:sldIdLst>
        </p14:section>
        <p14:section name="Introduction" id="{53EE496E-A9EB-224A-BF1B-A9F8EECB66CE}">
          <p14:sldIdLst>
            <p14:sldId id="320"/>
            <p14:sldId id="322"/>
            <p14:sldId id="323"/>
            <p14:sldId id="261"/>
            <p14:sldId id="280"/>
            <p14:sldId id="304"/>
            <p14:sldId id="324"/>
            <p14:sldId id="326"/>
            <p14:sldId id="325"/>
          </p14:sldIdLst>
        </p14:section>
        <p14:section name="Getting Started" id="{EBAB4DC2-F722-1F41-B8A9-A83EDA87BD9E}">
          <p14:sldIdLst>
            <p14:sldId id="327"/>
            <p14:sldId id="332"/>
            <p14:sldId id="328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29"/>
            <p14:sldId id="333"/>
          </p14:sldIdLst>
        </p14:section>
        <p14:section name="Commands, Part I" id="{228DDF09-D548-1C43-86B3-9F509318A64A}">
          <p14:sldIdLst>
            <p14:sldId id="330"/>
            <p14:sldId id="334"/>
            <p14:sldId id="331"/>
            <p14:sldId id="335"/>
          </p14:sldIdLst>
        </p14:section>
        <p14:section name="Built-in Functions" id="{50465662-F130-E745-A6BE-88C74B234F36}">
          <p14:sldIdLst>
            <p14:sldId id="336"/>
            <p14:sldId id="337"/>
          </p14:sldIdLst>
        </p14:section>
        <p14:section name="Interactive / Inspection" id="{8438D61C-6553-5A4B-8DD6-EDCBAB815C25}">
          <p14:sldIdLst>
            <p14:sldId id="339"/>
            <p14:sldId id="338"/>
            <p14:sldId id="340"/>
          </p14:sldIdLst>
        </p14:section>
        <p14:section name="Iteration" id="{216BF00B-0A72-CD4E-9EAE-8E9DCADAD8E7}">
          <p14:sldIdLst>
            <p14:sldId id="341"/>
            <p14:sldId id="342"/>
            <p14:sldId id="344"/>
            <p14:sldId id="343"/>
            <p14:sldId id="345"/>
            <p14:sldId id="360"/>
          </p14:sldIdLst>
        </p14:section>
        <p14:section name="Commands, Part II" id="{317138D2-1034-6A42-86E6-5B1091D10A71}">
          <p14:sldIdLst>
            <p14:sldId id="351"/>
            <p14:sldId id="347"/>
            <p14:sldId id="348"/>
            <p14:sldId id="349"/>
            <p14:sldId id="350"/>
            <p14:sldId id="346"/>
          </p14:sldIdLst>
        </p14:section>
        <p14:section name="Nexial Expression" id="{802A19B6-30A8-5D4D-8BDB-C7286CE79164}">
          <p14:sldIdLst>
            <p14:sldId id="352"/>
          </p14:sldIdLst>
        </p14:section>
        <p14:section name="System Variables" id="{803BA1C4-EF8A-8341-894A-7F429A7140B8}">
          <p14:sldIdLst>
            <p14:sldId id="353"/>
          </p14:sldIdLst>
        </p14:section>
        <p14:section name="Macros" id="{E45ACA00-E6E2-7F4E-B456-C11AB20E2A74}">
          <p14:sldIdLst>
            <p14:sldId id="358"/>
            <p14:sldId id="359"/>
          </p14:sldIdLst>
        </p14:section>
        <p14:section name="Organizing Test Artifact" id="{A3803F5E-B651-AA4C-8CF7-4A5C618E772C}">
          <p14:sldIdLst>
            <p14:sldId id="354"/>
          </p14:sldIdLst>
        </p14:section>
        <p14:section name="Publish Test Result" id="{03EB6DA6-DE1C-C249-8FEC-CAE0929C9503}">
          <p14:sldIdLst>
            <p14:sldId id="355"/>
          </p14:sldIdLst>
        </p14:section>
        <p14:section name="Event Notification" id="{C1C22836-C246-C54A-B9E8-8DA105C54C5E}">
          <p14:sldIdLst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1C5"/>
    <a:srgbClr val="FFFD9E"/>
    <a:srgbClr val="78A078"/>
    <a:srgbClr val="E6E590"/>
    <a:srgbClr val="92C8AE"/>
    <a:srgbClr val="B96ED9"/>
    <a:srgbClr val="AEB46B"/>
    <a:srgbClr val="9BA05D"/>
    <a:srgbClr val="8E9253"/>
    <a:srgbClr val="D9D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0"/>
    <p:restoredTop sz="94321"/>
  </p:normalViewPr>
  <p:slideViewPr>
    <p:cSldViewPr snapToGrid="0" snapToObjects="1">
      <p:cViewPr varScale="1">
        <p:scale>
          <a:sx n="235" d="100"/>
          <a:sy n="235" d="100"/>
        </p:scale>
        <p:origin x="6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11460-429B-1440-B298-E1F066B02F4F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5AA0-3854-2048-B88E-E4AD1DBD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7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Nexial Workshop Series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1</a:t>
            </a:r>
            <a:endParaRPr lang="en-US" dirty="0"/>
          </a:p>
          <a:p>
            <a:pPr lvl="0"/>
            <a:r>
              <a:rPr lang="en-US" dirty="0"/>
              <a:t>Introduction</a:t>
            </a:r>
            <a:endParaRPr lang="en-US" sz="1600" dirty="0"/>
          </a:p>
          <a:p>
            <a:pPr lvl="1"/>
            <a:r>
              <a:rPr lang="en-US" dirty="0"/>
              <a:t>Why Nexial; What is Nexial; How does Nexial work</a:t>
            </a:r>
            <a:endParaRPr lang="en-US" sz="1600" dirty="0"/>
          </a:p>
          <a:p>
            <a:pPr lvl="1"/>
            <a:r>
              <a:rPr lang="en-US" dirty="0"/>
              <a:t>What Nexial can and cannot do</a:t>
            </a:r>
            <a:endParaRPr lang="en-US" sz="1600" dirty="0"/>
          </a:p>
          <a:p>
            <a:pPr lvl="0"/>
            <a:r>
              <a:rPr lang="en-US" dirty="0"/>
              <a:t>Installation: JDK, Nexial, and “Hello World” the Nexial Way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Update Nexial the easy way</a:t>
            </a:r>
            <a:endParaRPr lang="en-US" sz="1600" dirty="0"/>
          </a:p>
          <a:p>
            <a:pPr lvl="0"/>
            <a:r>
              <a:rPr lang="en-US" dirty="0"/>
              <a:t>Anatomy of Nexial project</a:t>
            </a:r>
            <a:endParaRPr lang="en-US" sz="1600" dirty="0"/>
          </a:p>
          <a:p>
            <a:pPr lvl="1"/>
            <a:r>
              <a:rPr lang="en-US" dirty="0"/>
              <a:t>Understanding data file, test script, test plan, macros, </a:t>
            </a:r>
            <a:r>
              <a:rPr lang="en-US" dirty="0" err="1"/>
              <a:t>project.properties</a:t>
            </a:r>
            <a:endParaRPr lang="en-US" sz="1600" dirty="0"/>
          </a:p>
          <a:p>
            <a:pPr lvl="0"/>
            <a:r>
              <a:rPr lang="en-US" dirty="0"/>
              <a:t>Nexial tools/utilities (stuff under bin/)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Command I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base, number, step, sound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2</a:t>
            </a:r>
            <a:endParaRPr lang="en-US" dirty="0"/>
          </a:p>
          <a:p>
            <a:pPr lvl="0"/>
            <a:r>
              <a:rPr lang="en-US" dirty="0"/>
              <a:t>Topic: Troubleshooting (Inspection, Nexial Interactive)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Command II</a:t>
            </a:r>
            <a:r>
              <a:rPr lang="en-US" sz="1600" i="1" dirty="0"/>
              <a:t> (/w Labs)</a:t>
            </a:r>
            <a:r>
              <a:rPr lang="en-US" dirty="0"/>
              <a:t>   </a:t>
            </a:r>
            <a:endParaRPr lang="en-US" sz="1600" dirty="0"/>
          </a:p>
          <a:p>
            <a:pPr lvl="1"/>
            <a:r>
              <a:rPr lang="en-US" dirty="0" err="1"/>
              <a:t>io</a:t>
            </a:r>
            <a:r>
              <a:rPr lang="en-US" dirty="0"/>
              <a:t>, excel, csv, </a:t>
            </a:r>
            <a:r>
              <a:rPr lang="en-US" dirty="0" err="1"/>
              <a:t>json</a:t>
            </a:r>
            <a:r>
              <a:rPr lang="en-US" dirty="0"/>
              <a:t>, xml, </a:t>
            </a:r>
            <a:r>
              <a:rPr lang="en-US" dirty="0" err="1"/>
              <a:t>ssh</a:t>
            </a:r>
            <a:r>
              <a:rPr lang="en-US" sz="1600" dirty="0"/>
              <a:t> </a:t>
            </a:r>
          </a:p>
          <a:p>
            <a:pPr lvl="0"/>
            <a:r>
              <a:rPr lang="en-US" dirty="0"/>
              <a:t>Walkthrough: Built-in Functions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Nexial Expression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Macro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Flow Control / Nexial Filter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Loops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Topic: Organizing your test artifact</a:t>
            </a:r>
            <a:endParaRPr lang="en-US" sz="1600" dirty="0"/>
          </a:p>
          <a:p>
            <a:pPr lvl="0"/>
            <a:r>
              <a:rPr lang="en-US" dirty="0"/>
              <a:t>Topic: Publish test result</a:t>
            </a:r>
            <a:endParaRPr lang="en-US" sz="1600" dirty="0"/>
          </a:p>
          <a:p>
            <a:pPr lvl="0"/>
            <a:r>
              <a:rPr lang="en-US" dirty="0"/>
              <a:t>Topic: Execution dashboard</a:t>
            </a:r>
            <a:endParaRPr lang="en-US" sz="1600" dirty="0"/>
          </a:p>
          <a:p>
            <a:pPr lvl="0"/>
            <a:r>
              <a:rPr lang="en-US" dirty="0"/>
              <a:t>Topic: Event notification</a:t>
            </a:r>
            <a:r>
              <a:rPr lang="en-US" sz="1600" i="1" dirty="0"/>
              <a:t> (/w Labs)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3</a:t>
            </a:r>
            <a:endParaRPr lang="en-US" dirty="0"/>
          </a:p>
          <a:p>
            <a:pPr lvl="0"/>
            <a:r>
              <a:rPr lang="en-US" dirty="0"/>
              <a:t>Topic: API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Testing against HTTP verbs</a:t>
            </a:r>
            <a:endParaRPr lang="en-US" sz="1600" dirty="0"/>
          </a:p>
          <a:p>
            <a:pPr lvl="1"/>
            <a:r>
              <a:rPr lang="en-US" dirty="0"/>
              <a:t>HTTP header</a:t>
            </a:r>
            <a:endParaRPr lang="en-US" sz="1600" dirty="0"/>
          </a:p>
          <a:p>
            <a:pPr lvl="1"/>
            <a:r>
              <a:rPr lang="en-US" dirty="0"/>
              <a:t>JSON payload / </a:t>
            </a:r>
            <a:r>
              <a:rPr lang="en-US" dirty="0" err="1"/>
              <a:t>JSONPath</a:t>
            </a:r>
            <a:endParaRPr lang="en-US" sz="1600" dirty="0"/>
          </a:p>
          <a:p>
            <a:pPr lvl="1"/>
            <a:r>
              <a:rPr lang="en-US" dirty="0"/>
              <a:t>XML payload / XPath</a:t>
            </a:r>
            <a:endParaRPr lang="en-US" sz="1600" dirty="0"/>
          </a:p>
          <a:p>
            <a:pPr lvl="1"/>
            <a:r>
              <a:rPr lang="en-US" dirty="0"/>
              <a:t>Basic / OAuth automation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4</a:t>
            </a:r>
            <a:endParaRPr lang="en-US" dirty="0"/>
          </a:p>
          <a:p>
            <a:pPr lvl="0"/>
            <a:r>
              <a:rPr lang="en-US" dirty="0"/>
              <a:t>Topic: Database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Testing with CRUD</a:t>
            </a:r>
            <a:endParaRPr lang="en-US" sz="1600" dirty="0"/>
          </a:p>
          <a:p>
            <a:pPr lvl="1"/>
            <a:r>
              <a:rPr lang="en-US" dirty="0"/>
              <a:t>Query metadata</a:t>
            </a:r>
            <a:endParaRPr lang="en-US" sz="1600" dirty="0"/>
          </a:p>
          <a:p>
            <a:pPr lvl="1"/>
            <a:r>
              <a:rPr lang="en-US" dirty="0"/>
              <a:t>Comparing output</a:t>
            </a:r>
            <a:endParaRPr lang="en-US" sz="1600" dirty="0"/>
          </a:p>
          <a:p>
            <a:pPr lvl="1"/>
            <a:r>
              <a:rPr lang="en-US" dirty="0"/>
              <a:t>Transaction support</a:t>
            </a:r>
            <a:endParaRPr lang="en-US" sz="1600" dirty="0"/>
          </a:p>
          <a:p>
            <a:pPr lvl="1"/>
            <a:r>
              <a:rPr lang="en-US" dirty="0"/>
              <a:t>Automation through external file</a:t>
            </a:r>
            <a:endParaRPr lang="en-US" sz="1600" dirty="0"/>
          </a:p>
          <a:p>
            <a:pPr lvl="1"/>
            <a:r>
              <a:rPr lang="en-US" dirty="0"/>
              <a:t>Bulk SQL generation via “template”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5</a:t>
            </a:r>
            <a:endParaRPr lang="en-US" dirty="0"/>
          </a:p>
          <a:p>
            <a:pPr lvl="0"/>
            <a:r>
              <a:rPr lang="en-US" dirty="0"/>
              <a:t>Topic: Web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Interacting with Browser</a:t>
            </a:r>
          </a:p>
          <a:p>
            <a:pPr lvl="1"/>
            <a:r>
              <a:rPr lang="en-US" dirty="0"/>
              <a:t>Locators</a:t>
            </a:r>
          </a:p>
          <a:p>
            <a:pPr lvl="1"/>
            <a:r>
              <a:rPr lang="en-US" dirty="0"/>
              <a:t>Cross-browser Automation / </a:t>
            </a:r>
            <a:r>
              <a:rPr lang="en-US" dirty="0" err="1"/>
              <a:t>BrowserStack</a:t>
            </a:r>
            <a:r>
              <a:rPr lang="en-US" dirty="0"/>
              <a:t> / Headless</a:t>
            </a:r>
          </a:p>
          <a:p>
            <a:pPr lvl="1"/>
            <a:r>
              <a:rPr lang="en-US" dirty="0"/>
              <a:t>Frame/</a:t>
            </a:r>
            <a:r>
              <a:rPr lang="en-US" dirty="0" err="1"/>
              <a:t>IFrame</a:t>
            </a:r>
            <a:endParaRPr lang="en-US" dirty="0"/>
          </a:p>
          <a:p>
            <a:pPr lvl="1"/>
            <a:r>
              <a:rPr lang="en-US" dirty="0"/>
              <a:t>JavaScript testing</a:t>
            </a:r>
          </a:p>
          <a:p>
            <a:pPr lvl="1"/>
            <a:r>
              <a:rPr lang="en-US" dirty="0"/>
              <a:t>Cookie Manipulation</a:t>
            </a:r>
          </a:p>
          <a:p>
            <a:pPr lvl="1"/>
            <a:r>
              <a:rPr lang="en-US" dirty="0"/>
              <a:t>Alert / Confirm and Prompt</a:t>
            </a:r>
          </a:p>
          <a:p>
            <a:pPr lvl="0"/>
            <a:r>
              <a:rPr lang="en-US" dirty="0"/>
              <a:t>Bring Your Questions / Feature Requests / Script Review / Anything Goes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8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2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50000">
              <a:schemeClr val="bg1"/>
            </a:gs>
            <a:gs pos="68000">
              <a:schemeClr val="accent5">
                <a:lumMod val="95000"/>
                <a:lumOff val="5000"/>
                <a:alpha val="80000"/>
              </a:schemeClr>
            </a:gs>
            <a:gs pos="100000">
              <a:schemeClr val="tx2">
                <a:lumMod val="50000"/>
                <a:alpha val="7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992"/>
            <a:ext cx="12192000" cy="33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7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7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6343651"/>
            <a:ext cx="2743200" cy="365125"/>
          </a:xfrm>
        </p:spPr>
        <p:txBody>
          <a:bodyPr/>
          <a:lstStyle/>
          <a:p>
            <a:fld id="{35DDA914-5569-E049-8841-CAFB6D3146B4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634365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634364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493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A122-FA81-8841-911E-2491BC001310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7446" y="6379040"/>
            <a:ext cx="679491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A624-77F1-8643-91F6-E3BE3E600F45}"/>
              </a:ext>
            </a:extLst>
          </p:cNvPr>
          <p:cNvSpPr txBox="1"/>
          <p:nvPr userDrawn="1"/>
        </p:nvSpPr>
        <p:spPr>
          <a:xfrm rot="5400000">
            <a:off x="-258309" y="1808165"/>
            <a:ext cx="201747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spc="300" baseline="0" dirty="0">
                <a:solidFill>
                  <a:schemeClr val="accent5">
                    <a:lumMod val="20000"/>
                    <a:lumOff val="80000"/>
                    <a:alpha val="25000"/>
                  </a:schemeClr>
                </a:solidFill>
                <a:effectLst>
                  <a:glow rad="508000">
                    <a:schemeClr val="accent5">
                      <a:lumMod val="20000"/>
                      <a:lumOff val="80000"/>
                      <a:alpha val="10000"/>
                    </a:schemeClr>
                  </a:glow>
                  <a:outerShdw blurRad="254000" sx="102000" sy="102000" algn="ctr" rotWithShape="0">
                    <a:schemeClr val="accent5">
                      <a:lumMod val="50000"/>
                      <a:alpha val="60000"/>
                    </a:schemeClr>
                  </a:outerShdw>
                </a:effectLst>
                <a:latin typeface="Arial Rounded MT Bold" panose="020F0704030504030204" pitchFamily="34" charset="77"/>
                <a:ea typeface="Bodoni Ornaments" pitchFamily="2" charset="0"/>
              </a:rPr>
              <a:t>nexial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6051-6C81-C74A-A713-014241BBCABE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447" y="177843"/>
            <a:ext cx="10461602" cy="10063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7447" y="1346102"/>
            <a:ext cx="5166910" cy="4922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5505" y="1346102"/>
            <a:ext cx="5163544" cy="4922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4C36D-A3E3-FB41-8E4E-AF217D8D1095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97446" y="6379040"/>
            <a:ext cx="67949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690" y="177843"/>
            <a:ext cx="10473359" cy="1006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F54F-4335-E643-B6E9-A4E3F5B819A0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E9F-570E-ED44-814A-5949C16586B9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0"/>
            <a:ext cx="14626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447" y="177843"/>
            <a:ext cx="10461602" cy="100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446" y="1311006"/>
            <a:ext cx="10461603" cy="493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68560" y="63790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FA5F5992-1982-FA43-8563-3E4944B36792}" type="datetime1">
              <a:rPr lang="en-US" smtClean="0"/>
              <a:t>4/8/19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5690" y="6379040"/>
            <a:ext cx="68066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7960" y="6379039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92DEB-2F0F-F148-A5F6-8047ECF2B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70000"/>
          </a:blip>
          <a:srcRect l="11093" r="11093"/>
          <a:stretch/>
        </p:blipFill>
        <p:spPr>
          <a:xfrm>
            <a:off x="0" y="492506"/>
            <a:ext cx="1462608" cy="444500"/>
          </a:xfrm>
          <a:prstGeom prst="rect">
            <a:avLst/>
          </a:prstGeom>
          <a:ln>
            <a:noFill/>
          </a:ln>
          <a:effectLst>
            <a:glow rad="114300">
              <a:schemeClr val="bg1">
                <a:alpha val="10000"/>
              </a:schemeClr>
            </a:glow>
            <a:outerShdw blurRad="127000" sx="112000" sy="112000" algn="ctr" rotWithShape="0">
              <a:schemeClr val="bg1">
                <a:alpha val="70000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rgbClr val="41A1C5"/>
          </a:solidFill>
          <a:effectLst/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installer" TargetMode="External"/><Relationship Id="rId2" Type="http://schemas.openxmlformats.org/officeDocument/2006/relationships/hyperlink" Target="https://nexiality.github.io/documentation/userguide/InstallingNex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nexial-install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installer#usage" TargetMode="External"/><Relationship Id="rId2" Type="http://schemas.openxmlformats.org/officeDocument/2006/relationships/hyperlink" Target="http://bit.ly/nexial-install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userguide/UnderstandingProjectStructure" TargetMode="External"/><Relationship Id="rId2" Type="http://schemas.openxmlformats.org/officeDocument/2006/relationships/hyperlink" Target="https://nexiality.github.io/documentation/userguide/UnderstandingExcelTemplat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userguide/BatchFi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base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unctions/$(count)" TargetMode="External"/><Relationship Id="rId2" Type="http://schemas.openxmlformats.org/officeDocument/2006/relationships/hyperlink" Target="https://nexiality.github.io/documentation/expressions/NUMBERexpress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core/releases" TargetMode="External"/><Relationship Id="rId2" Type="http://schemas.openxmlformats.org/officeDocument/2006/relationships/hyperlink" Target="https://github.com/nexiality/nexial-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hyperlink" Target="http://bit.ly/nexial-distr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fil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commands/base/repeatUntil(steps,maxWaitMs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exce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expressions/CSVexpression" TargetMode="External"/><Relationship Id="rId2" Type="http://schemas.openxmlformats.org/officeDocument/2006/relationships/hyperlink" Target="https://nexiality.github.io/documentation/commands/csv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jsonpath/index" TargetMode="External"/><Relationship Id="rId2" Type="http://schemas.openxmlformats.org/officeDocument/2006/relationships/hyperlink" Target="https://nexiality.github.io/documentation/commands/js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xiality.github.io/documentation/expressions/JSONexpress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toolkitonline.com/xml-xpath-tester.html" TargetMode="External"/><Relationship Id="rId2" Type="http://schemas.openxmlformats.org/officeDocument/2006/relationships/hyperlink" Target="https://nexiality.github.io/documentation/commands/x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xiality.github.io/documentation/expressions/XMLexpression" TargetMode="External"/><Relationship Id="rId4" Type="http://schemas.openxmlformats.org/officeDocument/2006/relationships/hyperlink" Target="http://xpather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expression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systemvar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base/macro(file,sheet,name)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timeTracking.html" TargetMode="External"/><Relationship Id="rId2" Type="http://schemas.openxmlformats.org/officeDocument/2006/relationships/hyperlink" Target="https://nexiality.github.io/documentation/userguide/ExecutionDashboar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userguide/EventNotific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2.tiff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tiff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tiff"/><Relationship Id="rId5" Type="http://schemas.openxmlformats.org/officeDocument/2006/relationships/image" Target="../media/image16.png"/><Relationship Id="rId15" Type="http://schemas.openxmlformats.org/officeDocument/2006/relationships/image" Target="../media/image25.tiff"/><Relationship Id="rId10" Type="http://schemas.openxmlformats.org/officeDocument/2006/relationships/image" Target="../media/image20.tiff"/><Relationship Id="rId19" Type="http://schemas.openxmlformats.org/officeDocument/2006/relationships/image" Target="../media/image5.png"/><Relationship Id="rId4" Type="http://schemas.openxmlformats.org/officeDocument/2006/relationships/image" Target="../media/image15.tif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bg1">
                <a:alpha val="50000"/>
              </a:schemeClr>
            </a:gs>
            <a:gs pos="59000">
              <a:schemeClr val="accent5">
                <a:lumMod val="95000"/>
                <a:lumOff val="5000"/>
                <a:alpha val="80000"/>
              </a:schemeClr>
            </a:gs>
            <a:gs pos="77000">
              <a:schemeClr val="tx2">
                <a:lumMod val="50000"/>
                <a:alpha val="7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363871" y="2305911"/>
            <a:ext cx="8573845" cy="1602109"/>
          </a:xfrm>
          <a:prstGeom prst="rect">
            <a:avLst/>
          </a:prstGeom>
          <a:effectLst>
            <a:glow rad="228600">
              <a:schemeClr val="accent1">
                <a:satMod val="175000"/>
                <a:alpha val="80000"/>
              </a:schemeClr>
            </a:glow>
          </a:effectLst>
        </p:spPr>
        <p:txBody>
          <a:bodyPr vert="horz" lIns="91440" tIns="45720" rIns="91440" bIns="45720" rtlCol="0" anchor="b"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cap="small" spc="100" dirty="0">
                <a:solidFill>
                  <a:schemeClr val="bg1"/>
                </a:solidFill>
                <a:latin typeface="Thonburi" charset="-34"/>
                <a:ea typeface="Thonburi" charset="-34"/>
                <a:cs typeface="Thonburi" charset="-34"/>
              </a:rPr>
              <a:t>Nexial Automation</a:t>
            </a:r>
            <a:br>
              <a:rPr lang="en-US" sz="5400" dirty="0"/>
            </a:br>
            <a:r>
              <a:rPr lang="en-US" sz="3200" i="1" cap="none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3500" dist="38100" dir="8100000" algn="tr" rotWithShape="0">
                    <a:prstClr val="black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test automation platform for</a:t>
            </a:r>
            <a:r>
              <a:rPr lang="en-US" sz="3200" i="1" cap="none" dirty="0">
                <a:solidFill>
                  <a:schemeClr val="bg1"/>
                </a:solidFill>
                <a:effectLst>
                  <a:outerShdw blurRad="63500" dist="38100" dir="8100000" algn="tr" rotWithShape="0">
                    <a:prstClr val="black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sz="3600" i="1" u="sng" cap="none" dirty="0">
                <a:solidFill>
                  <a:schemeClr val="tx2">
                    <a:lumMod val="75000"/>
                  </a:schemeClr>
                </a:solidFill>
                <a:effectLst>
                  <a:glow rad="101600">
                    <a:schemeClr val="accent1">
                      <a:alpha val="40000"/>
                    </a:schemeClr>
                  </a:glow>
                  <a:outerShdw blurRad="38100" algn="ctr" rotWithShape="0">
                    <a:schemeClr val="bg1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everyone</a:t>
            </a:r>
            <a:endParaRPr lang="en-US" sz="6000" i="1" u="sng" dirty="0">
              <a:solidFill>
                <a:schemeClr val="tx2">
                  <a:lumMod val="75000"/>
                </a:schemeClr>
              </a:solidFill>
              <a:effectLst>
                <a:glow rad="101600">
                  <a:schemeClr val="accent1">
                    <a:alpha val="40000"/>
                  </a:schemeClr>
                </a:glow>
                <a:outerShdw blurRad="38100" algn="ctr" rotWithShape="0">
                  <a:schemeClr val="bg1"/>
                </a:outerShdw>
              </a:effectLst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8D5E7-17BB-CC43-B82D-8E2616B5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243" y="1861456"/>
            <a:ext cx="1828800" cy="182880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50800" stA="50000" endA="300" endPos="80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B2DA2-5B0A-0547-9DE9-3A389336C7BB}"/>
              </a:ext>
            </a:extLst>
          </p:cNvPr>
          <p:cNvSpPr txBox="1"/>
          <p:nvPr/>
        </p:nvSpPr>
        <p:spPr>
          <a:xfrm>
            <a:off x="4168240" y="3908020"/>
            <a:ext cx="48480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5400000" algn="t" rotWithShape="0">
                    <a:prstClr val="black"/>
                  </a:outerShdw>
                </a:effectLst>
                <a:latin typeface="Franklin Gothic Book" panose="020B0503020102020204" pitchFamily="34" charset="0"/>
                <a:cs typeface="Arial" panose="020B0604020202020204" pitchFamily="34" charset="0"/>
              </a:rPr>
              <a:t>http://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5400000" algn="t" rotWithShape="0">
                    <a:prstClr val="black"/>
                  </a:outerShdw>
                </a:effectLst>
                <a:latin typeface="Franklin Gothic Book" panose="020B0503020102020204" pitchFamily="34" charset="0"/>
                <a:cs typeface="Arial" panose="020B0604020202020204" pitchFamily="34" charset="0"/>
              </a:rPr>
              <a:t>nexiality.github.io</a:t>
            </a:r>
            <a:endParaRPr lang="en-US" sz="3600" dirty="0">
              <a:solidFill>
                <a:schemeClr val="accent1">
                  <a:lumMod val="75000"/>
                </a:schemeClr>
              </a:solidFill>
              <a:effectLst>
                <a:outerShdw blurRad="50800" dist="25400" dir="5400000" algn="t" rotWithShape="0">
                  <a:prstClr val="black"/>
                </a:outerShdw>
              </a:effectLst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8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E179-4043-FD41-9EC9-4D25EDF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Integrating Across Sprints and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0281-ED75-5546-9FBE-1121A102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3308A76C-581F-6E4A-8F77-C9B33C256984}"/>
              </a:ext>
            </a:extLst>
          </p:cNvPr>
          <p:cNvSpPr/>
          <p:nvPr/>
        </p:nvSpPr>
        <p:spPr>
          <a:xfrm rot="8410917" flipV="1">
            <a:off x="5634126" y="3193978"/>
            <a:ext cx="1230277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190E3E7E-ACE9-9B4A-B699-1079B8E378EC}"/>
              </a:ext>
            </a:extLst>
          </p:cNvPr>
          <p:cNvSpPr/>
          <p:nvPr/>
        </p:nvSpPr>
        <p:spPr>
          <a:xfrm rot="10800000" flipV="1">
            <a:off x="5792796" y="3966163"/>
            <a:ext cx="2242601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sp>
        <p:nvSpPr>
          <p:cNvPr id="71" name="Left Arrow 70">
            <a:extLst>
              <a:ext uri="{FF2B5EF4-FFF2-40B4-BE49-F238E27FC236}">
                <a16:creationId xmlns:a16="http://schemas.microsoft.com/office/drawing/2014/main" id="{F342558E-B2BA-FD4C-89E8-332992737113}"/>
              </a:ext>
            </a:extLst>
          </p:cNvPr>
          <p:cNvSpPr/>
          <p:nvPr/>
        </p:nvSpPr>
        <p:spPr>
          <a:xfrm rot="10800000" flipV="1">
            <a:off x="4030803" y="1846903"/>
            <a:ext cx="2833560" cy="939389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>
                  <a:alpha val="60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0" rIns="45720" bIns="45720" rtlCol="0" anchor="ctr"/>
          <a:lstStyle/>
          <a:p>
            <a:pPr algn="ctr"/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reuse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 of test cases across projects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improve </a:t>
            </a:r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coverage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 and </a:t>
            </a:r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confidence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D86B3D5D-F534-7E45-8338-9EB7BFC313D7}"/>
              </a:ext>
            </a:extLst>
          </p:cNvPr>
          <p:cNvSpPr/>
          <p:nvPr/>
        </p:nvSpPr>
        <p:spPr>
          <a:xfrm rot="12600000" flipV="1">
            <a:off x="5630377" y="4635983"/>
            <a:ext cx="1464171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34D75-A88F-C44C-B725-CC3679B64D2A}"/>
              </a:ext>
            </a:extLst>
          </p:cNvPr>
          <p:cNvGrpSpPr/>
          <p:nvPr/>
        </p:nvGrpSpPr>
        <p:grpSpPr>
          <a:xfrm>
            <a:off x="6828247" y="1587108"/>
            <a:ext cx="5204134" cy="5015861"/>
            <a:chOff x="5265855" y="1013600"/>
            <a:chExt cx="5967695" cy="55298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8375D28-44C3-224D-9E00-BD784203682A}"/>
                </a:ext>
              </a:extLst>
            </p:cNvPr>
            <p:cNvGrpSpPr/>
            <p:nvPr/>
          </p:nvGrpSpPr>
          <p:grpSpPr>
            <a:xfrm>
              <a:off x="6990624" y="3130106"/>
              <a:ext cx="4242926" cy="1582586"/>
              <a:chOff x="3761402" y="2909728"/>
              <a:chExt cx="4242926" cy="1582586"/>
            </a:xfrm>
          </p:grpSpPr>
          <p:sp>
            <p:nvSpPr>
              <p:cNvPr id="56" name="Alternate Process 55">
                <a:extLst>
                  <a:ext uri="{FF2B5EF4-FFF2-40B4-BE49-F238E27FC236}">
                    <a16:creationId xmlns:a16="http://schemas.microsoft.com/office/drawing/2014/main" id="{3354E947-102B-D24C-B710-2C21BCBF4918}"/>
                  </a:ext>
                </a:extLst>
              </p:cNvPr>
              <p:cNvSpPr/>
              <p:nvPr/>
            </p:nvSpPr>
            <p:spPr>
              <a:xfrm>
                <a:off x="3761402" y="2909728"/>
                <a:ext cx="4242926" cy="1582586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Performance Testing</a:t>
                </a:r>
              </a:p>
            </p:txBody>
          </p:sp>
          <p:sp>
            <p:nvSpPr>
              <p:cNvPr id="57" name="Predefined Process 56">
                <a:extLst>
                  <a:ext uri="{FF2B5EF4-FFF2-40B4-BE49-F238E27FC236}">
                    <a16:creationId xmlns:a16="http://schemas.microsoft.com/office/drawing/2014/main" id="{F0CF68EB-84C8-1A45-89F6-4909069BCED6}"/>
                  </a:ext>
                </a:extLst>
              </p:cNvPr>
              <p:cNvSpPr/>
              <p:nvPr/>
            </p:nvSpPr>
            <p:spPr>
              <a:xfrm>
                <a:off x="3886244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58" name="Predefined Process 57">
                <a:extLst>
                  <a:ext uri="{FF2B5EF4-FFF2-40B4-BE49-F238E27FC236}">
                    <a16:creationId xmlns:a16="http://schemas.microsoft.com/office/drawing/2014/main" id="{B730BD7D-9376-7F47-87F0-3EA1ED6C7E16}"/>
                  </a:ext>
                </a:extLst>
              </p:cNvPr>
              <p:cNvSpPr/>
              <p:nvPr/>
            </p:nvSpPr>
            <p:spPr>
              <a:xfrm>
                <a:off x="3886244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2</a:t>
                </a:r>
              </a:p>
            </p:txBody>
          </p:sp>
          <p:sp>
            <p:nvSpPr>
              <p:cNvPr id="59" name="Predefined Process 58">
                <a:extLst>
                  <a:ext uri="{FF2B5EF4-FFF2-40B4-BE49-F238E27FC236}">
                    <a16:creationId xmlns:a16="http://schemas.microsoft.com/office/drawing/2014/main" id="{04B81664-B98A-B140-85B1-C1D21CB8F7CB}"/>
                  </a:ext>
                </a:extLst>
              </p:cNvPr>
              <p:cNvSpPr/>
              <p:nvPr/>
            </p:nvSpPr>
            <p:spPr>
              <a:xfrm>
                <a:off x="3886244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</a:p>
            </p:txBody>
          </p:sp>
          <p:sp>
            <p:nvSpPr>
              <p:cNvPr id="60" name="Predefined Process 59">
                <a:extLst>
                  <a:ext uri="{FF2B5EF4-FFF2-40B4-BE49-F238E27FC236}">
                    <a16:creationId xmlns:a16="http://schemas.microsoft.com/office/drawing/2014/main" id="{D5C251B5-3B5A-B449-8F5D-5502964D42EB}"/>
                  </a:ext>
                </a:extLst>
              </p:cNvPr>
              <p:cNvSpPr/>
              <p:nvPr/>
            </p:nvSpPr>
            <p:spPr>
              <a:xfrm>
                <a:off x="5233781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5</a:t>
                </a:r>
              </a:p>
            </p:txBody>
          </p:sp>
          <p:sp>
            <p:nvSpPr>
              <p:cNvPr id="61" name="Predefined Process 60">
                <a:extLst>
                  <a:ext uri="{FF2B5EF4-FFF2-40B4-BE49-F238E27FC236}">
                    <a16:creationId xmlns:a16="http://schemas.microsoft.com/office/drawing/2014/main" id="{381F85CC-1C9A-8A46-A72F-EDB2990568A1}"/>
                  </a:ext>
                </a:extLst>
              </p:cNvPr>
              <p:cNvSpPr/>
              <p:nvPr/>
            </p:nvSpPr>
            <p:spPr>
              <a:xfrm>
                <a:off x="5233781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</a:p>
            </p:txBody>
          </p:sp>
          <p:sp>
            <p:nvSpPr>
              <p:cNvPr id="62" name="Predefined Process 61">
                <a:extLst>
                  <a:ext uri="{FF2B5EF4-FFF2-40B4-BE49-F238E27FC236}">
                    <a16:creationId xmlns:a16="http://schemas.microsoft.com/office/drawing/2014/main" id="{C6A0EF8F-40B9-5F46-A538-48CAEB8E7140}"/>
                  </a:ext>
                </a:extLst>
              </p:cNvPr>
              <p:cNvSpPr/>
              <p:nvPr/>
            </p:nvSpPr>
            <p:spPr>
              <a:xfrm>
                <a:off x="5233781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8</a:t>
                </a:r>
              </a:p>
            </p:txBody>
          </p:sp>
          <p:sp>
            <p:nvSpPr>
              <p:cNvPr id="63" name="Predefined Process 62">
                <a:extLst>
                  <a:ext uri="{FF2B5EF4-FFF2-40B4-BE49-F238E27FC236}">
                    <a16:creationId xmlns:a16="http://schemas.microsoft.com/office/drawing/2014/main" id="{C59D3C67-E5D2-AB4A-A2B3-FBBFADF94954}"/>
                  </a:ext>
                </a:extLst>
              </p:cNvPr>
              <p:cNvSpPr/>
              <p:nvPr/>
            </p:nvSpPr>
            <p:spPr>
              <a:xfrm>
                <a:off x="6574036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  <p:sp>
            <p:nvSpPr>
              <p:cNvPr id="64" name="Predefined Process 63">
                <a:extLst>
                  <a:ext uri="{FF2B5EF4-FFF2-40B4-BE49-F238E27FC236}">
                    <a16:creationId xmlns:a16="http://schemas.microsoft.com/office/drawing/2014/main" id="{C4B5A941-477D-2D44-94B3-48D8209F3457}"/>
                  </a:ext>
                </a:extLst>
              </p:cNvPr>
              <p:cNvSpPr/>
              <p:nvPr/>
            </p:nvSpPr>
            <p:spPr>
              <a:xfrm>
                <a:off x="6574036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10</a:t>
                </a:r>
              </a:p>
            </p:txBody>
          </p:sp>
          <p:sp>
            <p:nvSpPr>
              <p:cNvPr id="65" name="Predefined Process 64">
                <a:extLst>
                  <a:ext uri="{FF2B5EF4-FFF2-40B4-BE49-F238E27FC236}">
                    <a16:creationId xmlns:a16="http://schemas.microsoft.com/office/drawing/2014/main" id="{50E41203-6F46-1C4A-8AC9-9A81C76D0EBE}"/>
                  </a:ext>
                </a:extLst>
              </p:cNvPr>
              <p:cNvSpPr/>
              <p:nvPr/>
            </p:nvSpPr>
            <p:spPr>
              <a:xfrm>
                <a:off x="6574036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11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E5BCF39-6EFA-F445-B2AE-2DD5C59CDF8D}"/>
                </a:ext>
              </a:extLst>
            </p:cNvPr>
            <p:cNvGrpSpPr/>
            <p:nvPr/>
          </p:nvGrpSpPr>
          <p:grpSpPr>
            <a:xfrm>
              <a:off x="5279303" y="1892894"/>
              <a:ext cx="2853338" cy="1601328"/>
              <a:chOff x="4467123" y="1138456"/>
              <a:chExt cx="2853338" cy="1601328"/>
            </a:xfrm>
          </p:grpSpPr>
          <p:sp>
            <p:nvSpPr>
              <p:cNvPr id="49" name="Alternate Process 48">
                <a:extLst>
                  <a:ext uri="{FF2B5EF4-FFF2-40B4-BE49-F238E27FC236}">
                    <a16:creationId xmlns:a16="http://schemas.microsoft.com/office/drawing/2014/main" id="{E4A949CE-1AD5-2D4B-BEA0-BDBFD299771A}"/>
                  </a:ext>
                </a:extLst>
              </p:cNvPr>
              <p:cNvSpPr/>
              <p:nvPr/>
            </p:nvSpPr>
            <p:spPr>
              <a:xfrm>
                <a:off x="4467123" y="1138456"/>
                <a:ext cx="2853338" cy="1601328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accent4">
                        <a:lumMod val="75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Smoke Testing</a:t>
                </a:r>
              </a:p>
            </p:txBody>
          </p:sp>
          <p:sp>
            <p:nvSpPr>
              <p:cNvPr id="50" name="Predefined Process 49">
                <a:extLst>
                  <a:ext uri="{FF2B5EF4-FFF2-40B4-BE49-F238E27FC236}">
                    <a16:creationId xmlns:a16="http://schemas.microsoft.com/office/drawing/2014/main" id="{D90E58C5-CCC8-224D-8DAC-6FC31DE6D395}"/>
                  </a:ext>
                </a:extLst>
              </p:cNvPr>
              <p:cNvSpPr/>
              <p:nvPr/>
            </p:nvSpPr>
            <p:spPr>
              <a:xfrm>
                <a:off x="4578519" y="154551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51" name="Predefined Process 50">
                <a:extLst>
                  <a:ext uri="{FF2B5EF4-FFF2-40B4-BE49-F238E27FC236}">
                    <a16:creationId xmlns:a16="http://schemas.microsoft.com/office/drawing/2014/main" id="{0C1C3857-F859-3E41-A5EC-BE8904F67957}"/>
                  </a:ext>
                </a:extLst>
              </p:cNvPr>
              <p:cNvSpPr/>
              <p:nvPr/>
            </p:nvSpPr>
            <p:spPr>
              <a:xfrm>
                <a:off x="4578519" y="191853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</a:p>
            </p:txBody>
          </p:sp>
          <p:sp>
            <p:nvSpPr>
              <p:cNvPr id="52" name="Predefined Process 51">
                <a:extLst>
                  <a:ext uri="{FF2B5EF4-FFF2-40B4-BE49-F238E27FC236}">
                    <a16:creationId xmlns:a16="http://schemas.microsoft.com/office/drawing/2014/main" id="{532B4E25-BDC9-7C46-8B8C-98E3F5B9BDAA}"/>
                  </a:ext>
                </a:extLst>
              </p:cNvPr>
              <p:cNvSpPr/>
              <p:nvPr/>
            </p:nvSpPr>
            <p:spPr>
              <a:xfrm>
                <a:off x="4578519" y="229029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4</a:t>
                </a:r>
              </a:p>
            </p:txBody>
          </p:sp>
          <p:sp>
            <p:nvSpPr>
              <p:cNvPr id="53" name="Predefined Process 52">
                <a:extLst>
                  <a:ext uri="{FF2B5EF4-FFF2-40B4-BE49-F238E27FC236}">
                    <a16:creationId xmlns:a16="http://schemas.microsoft.com/office/drawing/2014/main" id="{D25FA3D0-FB97-4444-AAD2-115EA0266939}"/>
                  </a:ext>
                </a:extLst>
              </p:cNvPr>
              <p:cNvSpPr/>
              <p:nvPr/>
            </p:nvSpPr>
            <p:spPr>
              <a:xfrm>
                <a:off x="5926056" y="154551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</a:p>
            </p:txBody>
          </p:sp>
          <p:sp>
            <p:nvSpPr>
              <p:cNvPr id="54" name="Predefined Process 53">
                <a:extLst>
                  <a:ext uri="{FF2B5EF4-FFF2-40B4-BE49-F238E27FC236}">
                    <a16:creationId xmlns:a16="http://schemas.microsoft.com/office/drawing/2014/main" id="{AD7A585F-F0D3-384B-8EC4-8E2ABD92F1E5}"/>
                  </a:ext>
                </a:extLst>
              </p:cNvPr>
              <p:cNvSpPr/>
              <p:nvPr/>
            </p:nvSpPr>
            <p:spPr>
              <a:xfrm>
                <a:off x="5926056" y="191853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7</a:t>
                </a:r>
              </a:p>
            </p:txBody>
          </p:sp>
          <p:sp>
            <p:nvSpPr>
              <p:cNvPr id="55" name="Predefined Process 54">
                <a:extLst>
                  <a:ext uri="{FF2B5EF4-FFF2-40B4-BE49-F238E27FC236}">
                    <a16:creationId xmlns:a16="http://schemas.microsoft.com/office/drawing/2014/main" id="{6236C506-9B5F-A741-B98C-023D6F2B3521}"/>
                  </a:ext>
                </a:extLst>
              </p:cNvPr>
              <p:cNvSpPr/>
              <p:nvPr/>
            </p:nvSpPr>
            <p:spPr>
              <a:xfrm>
                <a:off x="5926056" y="229374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5315B43-647A-E14A-BA21-F4DA2EBDEAC9}"/>
                </a:ext>
              </a:extLst>
            </p:cNvPr>
            <p:cNvGrpSpPr/>
            <p:nvPr/>
          </p:nvGrpSpPr>
          <p:grpSpPr>
            <a:xfrm>
              <a:off x="5897224" y="4577379"/>
              <a:ext cx="4172727" cy="1966069"/>
              <a:chOff x="5897224" y="4577379"/>
              <a:chExt cx="4172727" cy="1966069"/>
            </a:xfrm>
          </p:grpSpPr>
          <p:sp>
            <p:nvSpPr>
              <p:cNvPr id="37" name="Alternate Process 36">
                <a:extLst>
                  <a:ext uri="{FF2B5EF4-FFF2-40B4-BE49-F238E27FC236}">
                    <a16:creationId xmlns:a16="http://schemas.microsoft.com/office/drawing/2014/main" id="{7BD89685-0215-5C47-8582-2C991697A094}"/>
                  </a:ext>
                </a:extLst>
              </p:cNvPr>
              <p:cNvSpPr/>
              <p:nvPr/>
            </p:nvSpPr>
            <p:spPr>
              <a:xfrm>
                <a:off x="5897224" y="4577379"/>
                <a:ext cx="4172727" cy="1966069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E2E Testing</a:t>
                </a:r>
              </a:p>
            </p:txBody>
          </p:sp>
          <p:sp>
            <p:nvSpPr>
              <p:cNvPr id="38" name="Predefined Process 37">
                <a:extLst>
                  <a:ext uri="{FF2B5EF4-FFF2-40B4-BE49-F238E27FC236}">
                    <a16:creationId xmlns:a16="http://schemas.microsoft.com/office/drawing/2014/main" id="{23F98723-D903-BF4D-B4EF-EE6600D13EEA}"/>
                  </a:ext>
                </a:extLst>
              </p:cNvPr>
              <p:cNvSpPr/>
              <p:nvPr/>
            </p:nvSpPr>
            <p:spPr>
              <a:xfrm>
                <a:off x="6014847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39" name="Predefined Process 38">
                <a:extLst>
                  <a:ext uri="{FF2B5EF4-FFF2-40B4-BE49-F238E27FC236}">
                    <a16:creationId xmlns:a16="http://schemas.microsoft.com/office/drawing/2014/main" id="{86829C46-F87B-B742-8A01-16A9A99A2820}"/>
                  </a:ext>
                </a:extLst>
              </p:cNvPr>
              <p:cNvSpPr/>
              <p:nvPr/>
            </p:nvSpPr>
            <p:spPr>
              <a:xfrm>
                <a:off x="6014847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2</a:t>
                </a:r>
              </a:p>
            </p:txBody>
          </p:sp>
          <p:sp>
            <p:nvSpPr>
              <p:cNvPr id="40" name="Predefined Process 39">
                <a:extLst>
                  <a:ext uri="{FF2B5EF4-FFF2-40B4-BE49-F238E27FC236}">
                    <a16:creationId xmlns:a16="http://schemas.microsoft.com/office/drawing/2014/main" id="{887D807C-7D0F-4F47-BFD6-1883D1D82D43}"/>
                  </a:ext>
                </a:extLst>
              </p:cNvPr>
              <p:cNvSpPr/>
              <p:nvPr/>
            </p:nvSpPr>
            <p:spPr>
              <a:xfrm>
                <a:off x="6014847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1" name="Predefined Process 40">
                <a:extLst>
                  <a:ext uri="{FF2B5EF4-FFF2-40B4-BE49-F238E27FC236}">
                    <a16:creationId xmlns:a16="http://schemas.microsoft.com/office/drawing/2014/main" id="{AF5F3F35-D991-CA40-BFCB-9A3FEFD481DF}"/>
                  </a:ext>
                </a:extLst>
              </p:cNvPr>
              <p:cNvSpPr/>
              <p:nvPr/>
            </p:nvSpPr>
            <p:spPr>
              <a:xfrm>
                <a:off x="6014847" y="6067593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4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2" name="Predefined Process 41">
                <a:extLst>
                  <a:ext uri="{FF2B5EF4-FFF2-40B4-BE49-F238E27FC236}">
                    <a16:creationId xmlns:a16="http://schemas.microsoft.com/office/drawing/2014/main" id="{9ECD3821-5873-9740-B50B-5D98BB764355}"/>
                  </a:ext>
                </a:extLst>
              </p:cNvPr>
              <p:cNvSpPr/>
              <p:nvPr/>
            </p:nvSpPr>
            <p:spPr>
              <a:xfrm>
                <a:off x="7359422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5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3" name="Predefined Process 42">
                <a:extLst>
                  <a:ext uri="{FF2B5EF4-FFF2-40B4-BE49-F238E27FC236}">
                    <a16:creationId xmlns:a16="http://schemas.microsoft.com/office/drawing/2014/main" id="{2E11830A-8120-E44C-89F8-488907EFD122}"/>
                  </a:ext>
                </a:extLst>
              </p:cNvPr>
              <p:cNvSpPr/>
              <p:nvPr/>
            </p:nvSpPr>
            <p:spPr>
              <a:xfrm>
                <a:off x="7359422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4" name="Predefined Process 43">
                <a:extLst>
                  <a:ext uri="{FF2B5EF4-FFF2-40B4-BE49-F238E27FC236}">
                    <a16:creationId xmlns:a16="http://schemas.microsoft.com/office/drawing/2014/main" id="{9798078A-1DFA-6A4D-85E2-EBDB84225ED6}"/>
                  </a:ext>
                </a:extLst>
              </p:cNvPr>
              <p:cNvSpPr/>
              <p:nvPr/>
            </p:nvSpPr>
            <p:spPr>
              <a:xfrm>
                <a:off x="7359422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7</a:t>
                </a:r>
              </a:p>
            </p:txBody>
          </p:sp>
          <p:sp>
            <p:nvSpPr>
              <p:cNvPr id="45" name="Predefined Process 44">
                <a:extLst>
                  <a:ext uri="{FF2B5EF4-FFF2-40B4-BE49-F238E27FC236}">
                    <a16:creationId xmlns:a16="http://schemas.microsoft.com/office/drawing/2014/main" id="{8B769A0B-06FD-374B-A920-838D470FA06E}"/>
                  </a:ext>
                </a:extLst>
              </p:cNvPr>
              <p:cNvSpPr/>
              <p:nvPr/>
            </p:nvSpPr>
            <p:spPr>
              <a:xfrm>
                <a:off x="7359422" y="6067593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8</a:t>
                </a:r>
              </a:p>
            </p:txBody>
          </p:sp>
          <p:sp>
            <p:nvSpPr>
              <p:cNvPr id="46" name="Predefined Process 45">
                <a:extLst>
                  <a:ext uri="{FF2B5EF4-FFF2-40B4-BE49-F238E27FC236}">
                    <a16:creationId xmlns:a16="http://schemas.microsoft.com/office/drawing/2014/main" id="{E1720E12-3D2D-6F43-B560-FFD47FC8B2B2}"/>
                  </a:ext>
                </a:extLst>
              </p:cNvPr>
              <p:cNvSpPr/>
              <p:nvPr/>
            </p:nvSpPr>
            <p:spPr>
              <a:xfrm>
                <a:off x="8693778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  <p:sp>
            <p:nvSpPr>
              <p:cNvPr id="47" name="Predefined Process 46">
                <a:extLst>
                  <a:ext uri="{FF2B5EF4-FFF2-40B4-BE49-F238E27FC236}">
                    <a16:creationId xmlns:a16="http://schemas.microsoft.com/office/drawing/2014/main" id="{4B31BED1-E9C5-F04E-8924-5872FB17D4F3}"/>
                  </a:ext>
                </a:extLst>
              </p:cNvPr>
              <p:cNvSpPr/>
              <p:nvPr/>
            </p:nvSpPr>
            <p:spPr>
              <a:xfrm>
                <a:off x="8693778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10</a:t>
                </a:r>
              </a:p>
            </p:txBody>
          </p:sp>
          <p:sp>
            <p:nvSpPr>
              <p:cNvPr id="48" name="Predefined Process 47">
                <a:extLst>
                  <a:ext uri="{FF2B5EF4-FFF2-40B4-BE49-F238E27FC236}">
                    <a16:creationId xmlns:a16="http://schemas.microsoft.com/office/drawing/2014/main" id="{43515A8C-3BC6-C94B-BCE1-8218AC2F3A6D}"/>
                  </a:ext>
                </a:extLst>
              </p:cNvPr>
              <p:cNvSpPr/>
              <p:nvPr/>
            </p:nvSpPr>
            <p:spPr>
              <a:xfrm>
                <a:off x="8693778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11</a:t>
                </a:r>
              </a:p>
            </p:txBody>
          </p:sp>
        </p:grp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6F96A67C-3136-C14D-BF6B-6B8BF63EA910}"/>
                </a:ext>
              </a:extLst>
            </p:cNvPr>
            <p:cNvSpPr/>
            <p:nvPr/>
          </p:nvSpPr>
          <p:spPr>
            <a:xfrm rot="16200000">
              <a:off x="8005896" y="-1726441"/>
              <a:ext cx="487612" cy="5967694"/>
            </a:xfrm>
            <a:prstGeom prst="rightBrace">
              <a:avLst>
                <a:gd name="adj1" fmla="val 91839"/>
                <a:gd name="adj2" fmla="val 50000"/>
              </a:avLst>
            </a:prstGeom>
            <a:ln w="19050" cap="rnd">
              <a:solidFill>
                <a:schemeClr val="tx1">
                  <a:lumMod val="75000"/>
                  <a:lumOff val="2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lIns="0" tIns="45720" rIns="27432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Release-bound test execution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smoke / performance / E2E ]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03ACFD-A0AC-3E41-B4D4-88C746E8B04D}"/>
              </a:ext>
            </a:extLst>
          </p:cNvPr>
          <p:cNvGrpSpPr/>
          <p:nvPr/>
        </p:nvGrpSpPr>
        <p:grpSpPr>
          <a:xfrm>
            <a:off x="5046465" y="3838836"/>
            <a:ext cx="790062" cy="941941"/>
            <a:chOff x="4468313" y="4313625"/>
            <a:chExt cx="905982" cy="103846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4BEFB85-84DF-874C-B9AA-BE906B0D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4366" y="4495560"/>
              <a:ext cx="611353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637CE7-870A-BE48-8A42-BA61EA1596E6}"/>
                </a:ext>
              </a:extLst>
            </p:cNvPr>
            <p:cNvSpPr txBox="1"/>
            <p:nvPr/>
          </p:nvSpPr>
          <p:spPr>
            <a:xfrm>
              <a:off x="4468313" y="5057820"/>
              <a:ext cx="763908" cy="2942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100" dirty="0">
                  <a:effectLst>
                    <a:outerShdw blurRad="38100" dist="38100" dir="2700000" algn="tl" rotWithShape="0">
                      <a:schemeClr val="bg1">
                        <a:alpha val="80000"/>
                      </a:schemeClr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Engineers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18453C8-D9AD-004C-8500-FA44F578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757" y="4313625"/>
              <a:ext cx="633538" cy="63353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10000"/>
                </a:schemeClr>
              </a:outerShdw>
              <a:softEdge rad="38100"/>
            </a:effectLst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F3936F8-C6D4-3944-9668-04338E0E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4570" y="4404014"/>
              <a:ext cx="633538" cy="63353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20000"/>
                </a:schemeClr>
              </a:outerShdw>
              <a:softEdge rad="38100"/>
            </a:effectLst>
          </p:spPr>
        </p:pic>
      </p:grpSp>
      <p:cxnSp>
        <p:nvCxnSpPr>
          <p:cNvPr id="72" name="Elbow Connector 124">
            <a:extLst>
              <a:ext uri="{FF2B5EF4-FFF2-40B4-BE49-F238E27FC236}">
                <a16:creationId xmlns:a16="http://schemas.microsoft.com/office/drawing/2014/main" id="{EB1B291A-9FED-C24D-B3F7-6D20D7A76DEB}"/>
              </a:ext>
            </a:extLst>
          </p:cNvPr>
          <p:cNvCxnSpPr>
            <a:stCxn id="74" idx="0"/>
            <a:endCxn id="68" idx="2"/>
          </p:cNvCxnSpPr>
          <p:nvPr/>
        </p:nvCxnSpPr>
        <p:spPr>
          <a:xfrm flipH="1" flipV="1">
            <a:off x="5379548" y="4780777"/>
            <a:ext cx="7024" cy="98130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475427-43E8-1B40-9192-D68D74EF34C1}"/>
              </a:ext>
            </a:extLst>
          </p:cNvPr>
          <p:cNvGrpSpPr/>
          <p:nvPr/>
        </p:nvGrpSpPr>
        <p:grpSpPr>
          <a:xfrm>
            <a:off x="4773054" y="5762083"/>
            <a:ext cx="1230041" cy="1022825"/>
            <a:chOff x="3986404" y="5806480"/>
            <a:chExt cx="1271418" cy="105723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E1EEA25-EC96-5349-9409-253EF083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4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4884" y="5806480"/>
              <a:ext cx="611351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  <a:softEdge rad="25400"/>
            </a:effec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BBD23A-7942-FE45-939C-21D26819AB4D}"/>
                </a:ext>
              </a:extLst>
            </p:cNvPr>
            <p:cNvSpPr txBox="1"/>
            <p:nvPr/>
          </p:nvSpPr>
          <p:spPr>
            <a:xfrm>
              <a:off x="3986404" y="6370610"/>
              <a:ext cx="1271418" cy="4931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100" dirty="0">
                  <a:effectLst>
                    <a:outerShdw blurRad="38100" dist="38100" dir="2700000" algn="tl" rotWithShape="0">
                      <a:schemeClr val="bg1">
                        <a:alpha val="80000"/>
                      </a:schemeClr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UAT Testers / Product Owners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0AF2750-447F-1E41-B190-5D5CC66F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1834" y="5846548"/>
              <a:ext cx="611351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91CFDFF-552A-E849-805D-079F6C5EA87F}"/>
              </a:ext>
            </a:extLst>
          </p:cNvPr>
          <p:cNvSpPr txBox="1"/>
          <p:nvPr/>
        </p:nvSpPr>
        <p:spPr>
          <a:xfrm>
            <a:off x="5510068" y="5415419"/>
            <a:ext cx="95424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test cases &amp;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4E64CA-AC78-EE45-B094-8E816B05F5C1}"/>
              </a:ext>
            </a:extLst>
          </p:cNvPr>
          <p:cNvGrpSpPr/>
          <p:nvPr/>
        </p:nvGrpSpPr>
        <p:grpSpPr>
          <a:xfrm>
            <a:off x="1412580" y="1587107"/>
            <a:ext cx="2829915" cy="4012978"/>
            <a:chOff x="165523" y="1115987"/>
            <a:chExt cx="3245126" cy="44241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13BCDE-DFC3-AF4D-AC2F-D86A28D11CDC}"/>
                </a:ext>
              </a:extLst>
            </p:cNvPr>
            <p:cNvSpPr txBox="1"/>
            <p:nvPr/>
          </p:nvSpPr>
          <p:spPr>
            <a:xfrm>
              <a:off x="165523" y="1115987"/>
              <a:ext cx="3245126" cy="426293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effectLst>
              <a:softEdge rad="63500"/>
            </a:effectLst>
          </p:spPr>
          <p:txBody>
            <a:bodyPr wrap="square" lIns="182880" tIns="91440" bIns="91440" rtlCol="0">
              <a:spAutoFit/>
            </a:bodyPr>
            <a:lstStyle/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E84AFA-D81E-7F4C-A4A3-A0035515132B}"/>
                </a:ext>
              </a:extLst>
            </p:cNvPr>
            <p:cNvGrpSpPr/>
            <p:nvPr/>
          </p:nvGrpSpPr>
          <p:grpSpPr>
            <a:xfrm>
              <a:off x="294905" y="1173467"/>
              <a:ext cx="2972913" cy="4366718"/>
              <a:chOff x="1572390" y="1428961"/>
              <a:chExt cx="2972913" cy="43667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B973FD-AA4D-304D-B550-C7E7D3187889}"/>
                  </a:ext>
                </a:extLst>
              </p:cNvPr>
              <p:cNvGrpSpPr/>
              <p:nvPr/>
            </p:nvGrpSpPr>
            <p:grpSpPr>
              <a:xfrm>
                <a:off x="1572390" y="3435779"/>
                <a:ext cx="1423813" cy="1158276"/>
                <a:chOff x="1235484" y="2622955"/>
                <a:chExt cx="1423813" cy="1158276"/>
              </a:xfrm>
            </p:grpSpPr>
            <p:sp>
              <p:nvSpPr>
                <p:cNvPr id="25" name="Alternate Process 24">
                  <a:extLst>
                    <a:ext uri="{FF2B5EF4-FFF2-40B4-BE49-F238E27FC236}">
                      <a16:creationId xmlns:a16="http://schemas.microsoft.com/office/drawing/2014/main" id="{73AADF6A-D201-5F4C-AE1F-5D41393C23D7}"/>
                    </a:ext>
                  </a:extLst>
                </p:cNvPr>
                <p:cNvSpPr/>
                <p:nvPr/>
              </p:nvSpPr>
              <p:spPr>
                <a:xfrm>
                  <a:off x="1235484" y="2622955"/>
                  <a:ext cx="1423813" cy="1158276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B</a:t>
                  </a:r>
                </a:p>
              </p:txBody>
            </p:sp>
            <p:sp>
              <p:nvSpPr>
                <p:cNvPr id="26" name="Predefined Process 25">
                  <a:extLst>
                    <a:ext uri="{FF2B5EF4-FFF2-40B4-BE49-F238E27FC236}">
                      <a16:creationId xmlns:a16="http://schemas.microsoft.com/office/drawing/2014/main" id="{E9615BFB-674A-9048-9649-EBAA26C971F1}"/>
                    </a:ext>
                  </a:extLst>
                </p:cNvPr>
                <p:cNvSpPr/>
                <p:nvPr/>
              </p:nvSpPr>
              <p:spPr>
                <a:xfrm>
                  <a:off x="1316454" y="2987062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3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27" name="Predefined Process 26">
                  <a:extLst>
                    <a:ext uri="{FF2B5EF4-FFF2-40B4-BE49-F238E27FC236}">
                      <a16:creationId xmlns:a16="http://schemas.microsoft.com/office/drawing/2014/main" id="{056E9A88-EB97-D541-ACF0-91103E25575A}"/>
                    </a:ext>
                  </a:extLst>
                </p:cNvPr>
                <p:cNvSpPr/>
                <p:nvPr/>
              </p:nvSpPr>
              <p:spPr>
                <a:xfrm>
                  <a:off x="1316454" y="3360083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4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545410-0919-2D4E-8A29-BF090BD146FF}"/>
                  </a:ext>
                </a:extLst>
              </p:cNvPr>
              <p:cNvGrpSpPr/>
              <p:nvPr/>
            </p:nvGrpSpPr>
            <p:grpSpPr>
              <a:xfrm>
                <a:off x="3057645" y="2239398"/>
                <a:ext cx="1404030" cy="1942420"/>
                <a:chOff x="1608388" y="4598170"/>
                <a:chExt cx="1404030" cy="1942420"/>
              </a:xfrm>
            </p:grpSpPr>
            <p:sp>
              <p:nvSpPr>
                <p:cNvPr id="20" name="Alternate Process 19">
                  <a:extLst>
                    <a:ext uri="{FF2B5EF4-FFF2-40B4-BE49-F238E27FC236}">
                      <a16:creationId xmlns:a16="http://schemas.microsoft.com/office/drawing/2014/main" id="{897A9879-59B7-9A44-A416-404AF7676CA5}"/>
                    </a:ext>
                  </a:extLst>
                </p:cNvPr>
                <p:cNvSpPr/>
                <p:nvPr/>
              </p:nvSpPr>
              <p:spPr>
                <a:xfrm>
                  <a:off x="1608388" y="4598170"/>
                  <a:ext cx="1404030" cy="1942420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C</a:t>
                  </a:r>
                </a:p>
              </p:txBody>
            </p:sp>
            <p:sp>
              <p:nvSpPr>
                <p:cNvPr id="21" name="Predefined Process 20">
                  <a:extLst>
                    <a:ext uri="{FF2B5EF4-FFF2-40B4-BE49-F238E27FC236}">
                      <a16:creationId xmlns:a16="http://schemas.microsoft.com/office/drawing/2014/main" id="{5848A7F9-7D1D-4541-97C8-1C94B1BCE603}"/>
                    </a:ext>
                  </a:extLst>
                </p:cNvPr>
                <p:cNvSpPr/>
                <p:nvPr/>
              </p:nvSpPr>
              <p:spPr>
                <a:xfrm>
                  <a:off x="1686191" y="4982449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5</a:t>
                  </a:r>
                </a:p>
              </p:txBody>
            </p:sp>
            <p:sp>
              <p:nvSpPr>
                <p:cNvPr id="22" name="Predefined Process 21">
                  <a:extLst>
                    <a:ext uri="{FF2B5EF4-FFF2-40B4-BE49-F238E27FC236}">
                      <a16:creationId xmlns:a16="http://schemas.microsoft.com/office/drawing/2014/main" id="{BDCA765F-12C4-CA49-9590-0B180576B089}"/>
                    </a:ext>
                  </a:extLst>
                </p:cNvPr>
                <p:cNvSpPr/>
                <p:nvPr/>
              </p:nvSpPr>
              <p:spPr>
                <a:xfrm>
                  <a:off x="1686191" y="5363265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6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23" name="Predefined Process 22">
                  <a:extLst>
                    <a:ext uri="{FF2B5EF4-FFF2-40B4-BE49-F238E27FC236}">
                      <a16:creationId xmlns:a16="http://schemas.microsoft.com/office/drawing/2014/main" id="{171EED74-77F2-2746-A078-22293FDE79B5}"/>
                    </a:ext>
                  </a:extLst>
                </p:cNvPr>
                <p:cNvSpPr/>
                <p:nvPr/>
              </p:nvSpPr>
              <p:spPr>
                <a:xfrm>
                  <a:off x="1686191" y="5744081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7</a:t>
                  </a:r>
                </a:p>
              </p:txBody>
            </p:sp>
            <p:sp>
              <p:nvSpPr>
                <p:cNvPr id="24" name="Predefined Process 23">
                  <a:extLst>
                    <a:ext uri="{FF2B5EF4-FFF2-40B4-BE49-F238E27FC236}">
                      <a16:creationId xmlns:a16="http://schemas.microsoft.com/office/drawing/2014/main" id="{29028388-4ED7-594C-9E6E-9CC7C92B1D0A}"/>
                    </a:ext>
                  </a:extLst>
                </p:cNvPr>
                <p:cNvSpPr/>
                <p:nvPr/>
              </p:nvSpPr>
              <p:spPr>
                <a:xfrm>
                  <a:off x="1686191" y="612489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8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5647E4-C818-A04A-9EF6-674D8E0E6DFD}"/>
                  </a:ext>
                </a:extLst>
              </p:cNvPr>
              <p:cNvGrpSpPr/>
              <p:nvPr/>
            </p:nvGrpSpPr>
            <p:grpSpPr>
              <a:xfrm>
                <a:off x="1572390" y="2239398"/>
                <a:ext cx="1412111" cy="1145911"/>
                <a:chOff x="2118027" y="1083234"/>
                <a:chExt cx="1412111" cy="1145911"/>
              </a:xfrm>
            </p:grpSpPr>
            <p:sp>
              <p:nvSpPr>
                <p:cNvPr id="17" name="Alternate Process 16">
                  <a:extLst>
                    <a:ext uri="{FF2B5EF4-FFF2-40B4-BE49-F238E27FC236}">
                      <a16:creationId xmlns:a16="http://schemas.microsoft.com/office/drawing/2014/main" id="{AD95D6A8-076F-1748-86CC-32CDB5578344}"/>
                    </a:ext>
                  </a:extLst>
                </p:cNvPr>
                <p:cNvSpPr/>
                <p:nvPr/>
              </p:nvSpPr>
              <p:spPr>
                <a:xfrm>
                  <a:off x="2118027" y="1083234"/>
                  <a:ext cx="1412111" cy="1145911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A</a:t>
                  </a:r>
                </a:p>
              </p:txBody>
            </p:sp>
            <p:sp>
              <p:nvSpPr>
                <p:cNvPr id="18" name="Predefined Process 17">
                  <a:extLst>
                    <a:ext uri="{FF2B5EF4-FFF2-40B4-BE49-F238E27FC236}">
                      <a16:creationId xmlns:a16="http://schemas.microsoft.com/office/drawing/2014/main" id="{491597ED-8F65-0B46-8CCC-8119F2A68D0A}"/>
                    </a:ext>
                  </a:extLst>
                </p:cNvPr>
                <p:cNvSpPr/>
                <p:nvPr/>
              </p:nvSpPr>
              <p:spPr>
                <a:xfrm>
                  <a:off x="2193146" y="1460787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accent1">
                      <a:lumMod val="75000"/>
                      <a:alpha val="7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</a:t>
                  </a:r>
                </a:p>
              </p:txBody>
            </p:sp>
            <p:sp>
              <p:nvSpPr>
                <p:cNvPr id="19" name="Predefined Process 18">
                  <a:extLst>
                    <a:ext uri="{FF2B5EF4-FFF2-40B4-BE49-F238E27FC236}">
                      <a16:creationId xmlns:a16="http://schemas.microsoft.com/office/drawing/2014/main" id="{185C1C34-5F7F-1644-AFBD-0B531B0CC274}"/>
                    </a:ext>
                  </a:extLst>
                </p:cNvPr>
                <p:cNvSpPr/>
                <p:nvPr/>
              </p:nvSpPr>
              <p:spPr>
                <a:xfrm>
                  <a:off x="2193146" y="183380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accent1">
                      <a:lumMod val="75000"/>
                      <a:alpha val="7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2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138583-66D4-434D-B081-D9C79AD16CF9}"/>
                  </a:ext>
                </a:extLst>
              </p:cNvPr>
              <p:cNvGrpSpPr/>
              <p:nvPr/>
            </p:nvGrpSpPr>
            <p:grpSpPr>
              <a:xfrm>
                <a:off x="3067256" y="4250120"/>
                <a:ext cx="1412111" cy="1545559"/>
                <a:chOff x="9512062" y="905636"/>
                <a:chExt cx="1412111" cy="1545559"/>
              </a:xfrm>
            </p:grpSpPr>
            <p:sp>
              <p:nvSpPr>
                <p:cNvPr id="13" name="Alternate Process 12">
                  <a:extLst>
                    <a:ext uri="{FF2B5EF4-FFF2-40B4-BE49-F238E27FC236}">
                      <a16:creationId xmlns:a16="http://schemas.microsoft.com/office/drawing/2014/main" id="{349D2219-F1FC-C740-A9A6-085AB0187C52}"/>
                    </a:ext>
                  </a:extLst>
                </p:cNvPr>
                <p:cNvSpPr/>
                <p:nvPr/>
              </p:nvSpPr>
              <p:spPr>
                <a:xfrm>
                  <a:off x="9512062" y="905636"/>
                  <a:ext cx="1412111" cy="1545559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D</a:t>
                  </a:r>
                </a:p>
              </p:txBody>
            </p:sp>
            <p:sp>
              <p:nvSpPr>
                <p:cNvPr id="14" name="Predefined Process 13">
                  <a:extLst>
                    <a:ext uri="{FF2B5EF4-FFF2-40B4-BE49-F238E27FC236}">
                      <a16:creationId xmlns:a16="http://schemas.microsoft.com/office/drawing/2014/main" id="{A36137AF-3DFC-4D4D-989C-43D33ECDA899}"/>
                    </a:ext>
                  </a:extLst>
                </p:cNvPr>
                <p:cNvSpPr/>
                <p:nvPr/>
              </p:nvSpPr>
              <p:spPr>
                <a:xfrm>
                  <a:off x="9587181" y="1276467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9</a:t>
                  </a:r>
                </a:p>
              </p:txBody>
            </p:sp>
            <p:sp>
              <p:nvSpPr>
                <p:cNvPr id="15" name="Predefined Process 14">
                  <a:extLst>
                    <a:ext uri="{FF2B5EF4-FFF2-40B4-BE49-F238E27FC236}">
                      <a16:creationId xmlns:a16="http://schemas.microsoft.com/office/drawing/2014/main" id="{42D7ABF9-B79B-6147-B040-403F8DAD5AC0}"/>
                    </a:ext>
                  </a:extLst>
                </p:cNvPr>
                <p:cNvSpPr/>
                <p:nvPr/>
              </p:nvSpPr>
              <p:spPr>
                <a:xfrm>
                  <a:off x="9587181" y="164948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10</a:t>
                  </a:r>
                </a:p>
              </p:txBody>
            </p:sp>
            <p:sp>
              <p:nvSpPr>
                <p:cNvPr id="16" name="Predefined Process 15">
                  <a:extLst>
                    <a:ext uri="{FF2B5EF4-FFF2-40B4-BE49-F238E27FC236}">
                      <a16:creationId xmlns:a16="http://schemas.microsoft.com/office/drawing/2014/main" id="{09F4C3CD-A1AD-2E4D-8EAF-B923796C3CCC}"/>
                    </a:ext>
                  </a:extLst>
                </p:cNvPr>
                <p:cNvSpPr/>
                <p:nvPr/>
              </p:nvSpPr>
              <p:spPr>
                <a:xfrm>
                  <a:off x="9587181" y="2022509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11</a:t>
                  </a:r>
                </a:p>
              </p:txBody>
            </p:sp>
          </p:grpSp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80D5A8B4-D787-3742-99AA-63B8D500DA36}"/>
                  </a:ext>
                </a:extLst>
              </p:cNvPr>
              <p:cNvSpPr/>
              <p:nvPr/>
            </p:nvSpPr>
            <p:spPr>
              <a:xfrm rot="16200000">
                <a:off x="2872375" y="142424"/>
                <a:ext cx="386392" cy="2959465"/>
              </a:xfrm>
              <a:prstGeom prst="rightBrace">
                <a:avLst>
                  <a:gd name="adj1" fmla="val 59305"/>
                  <a:gd name="adj2" fmla="val 49705"/>
                </a:avLst>
              </a:prstGeom>
              <a:ln w="19050" cap="rnd">
                <a:solidFill>
                  <a:schemeClr val="accent1">
                    <a:lumMod val="50000"/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vert" lIns="0" rIns="274320" rtlCol="0" anchor="ctr"/>
              <a:lstStyle/>
              <a:p>
                <a:pPr algn="ctr"/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</a:rPr>
                  <a:t>Sprint-bound test execution</a:t>
                </a:r>
              </a:p>
              <a:p>
                <a:pPr algn="ctr"/>
                <a:r>
                  <a:rPr lang="en-US" sz="1400" dirty="0">
                    <a:solidFill>
                      <a:srgbClr val="92D050"/>
                    </a:solidFill>
                  </a:rPr>
                  <a:t>[ functional / regression / CI ]</a:t>
                </a:r>
              </a:p>
            </p:txBody>
          </p:sp>
        </p:grpSp>
      </p:grpSp>
      <p:sp>
        <p:nvSpPr>
          <p:cNvPr id="31" name="Left Arrow 30">
            <a:extLst>
              <a:ext uri="{FF2B5EF4-FFF2-40B4-BE49-F238E27FC236}">
                <a16:creationId xmlns:a16="http://schemas.microsoft.com/office/drawing/2014/main" id="{35408EDB-CC8E-2147-9875-FAAA7816392F}"/>
              </a:ext>
            </a:extLst>
          </p:cNvPr>
          <p:cNvSpPr/>
          <p:nvPr/>
        </p:nvSpPr>
        <p:spPr>
          <a:xfrm rot="1883428">
            <a:off x="4031823" y="3344436"/>
            <a:ext cx="1128546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manage &amp; execute tests</a:t>
            </a:r>
          </a:p>
        </p:txBody>
      </p:sp>
    </p:spTree>
    <p:extLst>
      <p:ext uri="{BB962C8B-B14F-4D97-AF65-F5344CB8AC3E}">
        <p14:creationId xmlns:p14="http://schemas.microsoft.com/office/powerpoint/2010/main" val="17558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67DC-BA56-C24A-937F-0B7D1AE5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What it does not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7C08C-B517-D845-85F0-C6516511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Record-and-Play</a:t>
            </a:r>
          </a:p>
          <a:p>
            <a:r>
              <a:rPr lang="en-US" sz="3200" dirty="0"/>
              <a:t>Drag-n-Drop Designer</a:t>
            </a:r>
          </a:p>
          <a:p>
            <a:r>
              <a:rPr lang="en-US" sz="3200" dirty="0"/>
              <a:t>Code Coverage and Instrumentation</a:t>
            </a:r>
          </a:p>
          <a:p>
            <a:r>
              <a:rPr lang="en-US" sz="3200" dirty="0"/>
              <a:t>Full-featured Debugger</a:t>
            </a:r>
          </a:p>
          <a:p>
            <a:pPr lvl="1"/>
            <a:r>
              <a:rPr lang="en-US" sz="2800" dirty="0"/>
              <a:t>Some debugging capabilities available today</a:t>
            </a:r>
          </a:p>
          <a:p>
            <a:pPr lvl="1"/>
            <a:r>
              <a:rPr lang="en-US" sz="2800" dirty="0"/>
              <a:t>More will be added in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1940E-0033-1B43-B75D-150953A6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9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20F7-A49F-934F-8D3C-3D215107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DC2A-1727-FF4E-9908-470B5CCE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23042"/>
            <a:ext cx="10461603" cy="58349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https://nexiality.github.io/documentation/userguide/InstallingNexial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b="1" dirty="0"/>
              <a:t>Install Java 1.8+ (64bit)</a:t>
            </a:r>
          </a:p>
          <a:p>
            <a:pPr lvl="1"/>
            <a:r>
              <a:rPr lang="en-US" dirty="0"/>
              <a:t>Support for Java 10, Java 11 and </a:t>
            </a:r>
            <a:r>
              <a:rPr lang="en-US" dirty="0" err="1"/>
              <a:t>Corretto</a:t>
            </a:r>
            <a:endParaRPr lang="en-US" dirty="0"/>
          </a:p>
          <a:p>
            <a:r>
              <a:rPr lang="en-US" b="1" dirty="0"/>
              <a:t>Install Excel 2007 or above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xlsx</a:t>
            </a:r>
            <a:r>
              <a:rPr lang="en-US" dirty="0"/>
              <a:t> extension, NOT .</a:t>
            </a:r>
            <a:r>
              <a:rPr lang="en-US" dirty="0" err="1"/>
              <a:t>xls</a:t>
            </a:r>
            <a:endParaRPr lang="en-US" dirty="0"/>
          </a:p>
          <a:p>
            <a:pPr lvl="1"/>
            <a:r>
              <a:rPr lang="en-US" dirty="0"/>
              <a:t>Latest version of Excel/Office supported</a:t>
            </a:r>
          </a:p>
          <a:p>
            <a:r>
              <a:rPr lang="en-US" b="1" dirty="0"/>
              <a:t>Install Nexial</a:t>
            </a:r>
          </a:p>
          <a:p>
            <a:pPr lvl="1"/>
            <a:r>
              <a:rPr lang="en-US" dirty="0"/>
              <a:t>All are encouraged to install/update to latest Nexial distribution</a:t>
            </a:r>
          </a:p>
          <a:p>
            <a:pPr lvl="1"/>
            <a:r>
              <a:rPr lang="en-US" dirty="0"/>
              <a:t>Nexial Installer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b="1" dirty="0"/>
              <a:t>(EP)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/nexial-installer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/>
              <a:t>Install Browsers</a:t>
            </a:r>
          </a:p>
          <a:p>
            <a:pPr lvl="1"/>
            <a:r>
              <a:rPr lang="en-US" dirty="0"/>
              <a:t>Nexial supports recent versions of Chrome, Edge, Firefox, IE, Safari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F69D-B083-4F4C-B581-563DCA37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9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Install Nexial via nexial-installer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b="1" dirty="0"/>
              <a:t>Windows: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Download latest Nexial installer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http://bit.ly/nexial-installer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Unzip the installer (.zip)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C:\projects\nexial-installer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installer.cmd</a:t>
            </a:r>
            <a:r>
              <a:rPr lang="en-US" dirty="0"/>
              <a:t> (Windows).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Latest Nexial is now installed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C:\projects\nexial-core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More Info: </a:t>
            </a:r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https://github.com/nexiality/nexial-installer#usage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*NIX/Mac: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Download latest Nexial installer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http://bit.ly/nexial-installer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Unzip the installer (.zip)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~/projects/nexial-installer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installer.sh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Latest Nexial is now installed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~/projects/nexial-core</a:t>
            </a:r>
            <a:r>
              <a:rPr lang="en-US" dirty="0"/>
              <a:t> (*NIX/Mac).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More Info: </a:t>
            </a:r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https://github.com/nexiality/nexial-installer#usage</a:t>
            </a:r>
            <a:r>
              <a:rPr lang="en-US" dirty="0"/>
              <a:t> </a:t>
            </a:r>
          </a:p>
          <a:p>
            <a:r>
              <a:rPr lang="en-US" b="1" dirty="0"/>
              <a:t>Run "Hello World"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26CC-620E-F847-95D4-F46EB7DB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18EE-77E9-8841-8834-61DC4393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798" y="2235324"/>
            <a:ext cx="4846320" cy="4389120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b="1" dirty="0"/>
              <a:t>On Windows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C:\projects\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.meta\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project.id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artifact\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bin\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data\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plan\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script\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output\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RUN_ID.YYYYMMDD_HHMMSS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captures\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logs\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</a:t>
            </a:r>
            <a:r>
              <a:rPr lang="en-US" sz="1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EXEC_RESULT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.xlsx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B1A1E-F247-B246-B988-D11FB79C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F944B0-5DEC-E94C-8962-FB321C4B1842}"/>
              </a:ext>
            </a:extLst>
          </p:cNvPr>
          <p:cNvSpPr txBox="1">
            <a:spLocks/>
          </p:cNvSpPr>
          <p:nvPr/>
        </p:nvSpPr>
        <p:spPr>
          <a:xfrm>
            <a:off x="6789483" y="2235324"/>
            <a:ext cx="4846320" cy="43891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On Mac/*NIX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~/projects/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.meta/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project.id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artifact/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bin/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data/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plan/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script/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output/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RUN_ID.YYYYMMDD_HHMMSS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captures/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logs/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</a:t>
            </a:r>
            <a:r>
              <a:rPr lang="en-US" sz="1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EXEC_RESULT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.xlsx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4DB0C-89A0-6346-ACB9-C09979B5C822}"/>
              </a:ext>
            </a:extLst>
          </p:cNvPr>
          <p:cNvSpPr/>
          <p:nvPr/>
        </p:nvSpPr>
        <p:spPr>
          <a:xfrm>
            <a:off x="1685126" y="1367904"/>
            <a:ext cx="8912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https://nexiality.github.io/documentation/userguide/UnderstandingExcelTemplates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https://nexiality.github.io/documentation/userguide/UnderstandingProjectStructure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888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64" y="1953399"/>
            <a:ext cx="3399767" cy="2032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005240" y="2579518"/>
            <a:ext cx="7329555" cy="4168968"/>
            <a:chOff x="4699224" y="2095399"/>
            <a:chExt cx="7521282" cy="42780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25087"/>
            <a:stretch/>
          </p:blipFill>
          <p:spPr>
            <a:xfrm>
              <a:off x="4699224" y="2095399"/>
              <a:ext cx="7521282" cy="427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784563" y="3158081"/>
              <a:ext cx="7250846" cy="307418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53" y="4315836"/>
            <a:ext cx="2698383" cy="2168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#1: Simple / Single-Scenario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86581">
            <a:off x="10705938" y="3204794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60" flipH="1">
            <a:off x="8103237" y="3330976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B2F9B-8FF2-DE48-A30F-48B84650FADA}"/>
              </a:ext>
            </a:extLst>
          </p:cNvPr>
          <p:cNvSpPr txBox="1"/>
          <p:nvPr/>
        </p:nvSpPr>
        <p:spPr>
          <a:xfrm>
            <a:off x="6174223" y="6448371"/>
            <a:ext cx="5486400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1000">
                <a:srgbClr val="FFFD9E"/>
              </a:gs>
              <a:gs pos="72000">
                <a:srgbClr val="E6E590"/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* Note: all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sentry</a:t>
            </a:r>
            <a:r>
              <a:rPr lang="en-US" sz="1600" b="1" dirty="0">
                <a:solidFill>
                  <a:srgbClr val="C00000"/>
                </a:solidFill>
              </a:rPr>
              <a:t> instances should be replaced with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nexial</a:t>
            </a:r>
            <a:r>
              <a:rPr lang="en-US" sz="16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1B05B-D893-024E-9963-91BA8F0CBAA3}"/>
              </a:ext>
            </a:extLst>
          </p:cNvPr>
          <p:cNvSpPr txBox="1"/>
          <p:nvPr/>
        </p:nvSpPr>
        <p:spPr>
          <a:xfrm>
            <a:off x="207638" y="3718331"/>
            <a:ext cx="2904956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  <a:alpha val="90000"/>
                </a:schemeClr>
              </a:gs>
              <a:gs pos="83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90000"/>
                </a:scheme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 reads commands from Row 5 until a blank row (row without command) is found.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 reads data from data sheet, from Row 1 until a blank row is reached.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Nexial, by default, reads scenario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7864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7052" y="2173300"/>
            <a:ext cx="9541997" cy="4073264"/>
            <a:chOff x="77887" y="2207116"/>
            <a:chExt cx="9862457" cy="42100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87" y="2207116"/>
              <a:ext cx="9862457" cy="4210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177815" y="3264528"/>
              <a:ext cx="7061184" cy="29917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#1: Simple / Single-Scenario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5631"/>
          <a:stretch/>
        </p:blipFill>
        <p:spPr>
          <a:xfrm>
            <a:off x="199954" y="3117049"/>
            <a:ext cx="3983292" cy="2719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5743">
            <a:off x="3967627" y="4752443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728548" y="5524458"/>
            <a:ext cx="3466514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#data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sheet contains the “merged” data set for the execution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70956" y="1887533"/>
            <a:ext cx="1613314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execution result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479" y="2340429"/>
            <a:ext cx="2664268" cy="3701142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5744" y="6336523"/>
            <a:ext cx="8458559" cy="4664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[test script].[execution start date/time].[iteration].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74006">
            <a:off x="203928" y="5551882"/>
            <a:ext cx="1007910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3820" flipH="1" flipV="1">
            <a:off x="3605009" y="5586279"/>
            <a:ext cx="1143490" cy="798692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7315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#2: Multi-Scenario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4565" y="2250414"/>
            <a:ext cx="8182286" cy="3006472"/>
            <a:chOff x="0" y="1099461"/>
            <a:chExt cx="8182286" cy="30064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27982"/>
            <a:stretch/>
          </p:blipFill>
          <p:spPr>
            <a:xfrm>
              <a:off x="0" y="1099461"/>
              <a:ext cx="8182286" cy="3006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147030" y="2514599"/>
              <a:ext cx="7932858" cy="14151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81" y="3319300"/>
            <a:ext cx="34290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56" y="1150503"/>
            <a:ext cx="3213100" cy="20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66622">
            <a:off x="10816719" y="2361198"/>
            <a:ext cx="1384027" cy="91236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3348" flipH="1">
            <a:off x="7935119" y="2491818"/>
            <a:ext cx="1488682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72473" y="6102154"/>
            <a:ext cx="351012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will be used since no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APP_9281_happy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datasheet exists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873357" flipH="1">
            <a:off x="150850" y="5336342"/>
            <a:ext cx="968347" cy="72841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2838755" y="5383744"/>
            <a:ext cx="496868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Both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 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will be used when executing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scenario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06541" flipH="1">
            <a:off x="1842978" y="5015483"/>
            <a:ext cx="910888" cy="97229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03827">
            <a:off x="7779240" y="5198072"/>
            <a:ext cx="1970573" cy="101555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9269376" y="6046534"/>
            <a:ext cx="194556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used; ignored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87388" y="5608799"/>
            <a:ext cx="688453" cy="550270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40563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33020" y="2187681"/>
            <a:ext cx="10277541" cy="3737288"/>
            <a:chOff x="1689476" y="2242110"/>
            <a:chExt cx="10277541" cy="37372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476" y="2242110"/>
              <a:ext cx="10277541" cy="3737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1833032" y="3520605"/>
              <a:ext cx="7950581" cy="23287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#2: Multi-Scenario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13658" y="1601229"/>
            <a:ext cx="249690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scenario has separate execution result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84229" y="2286000"/>
            <a:ext cx="2161293" cy="3701142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2366"/>
          <a:stretch/>
        </p:blipFill>
        <p:spPr>
          <a:xfrm>
            <a:off x="373003" y="3110519"/>
            <a:ext cx="3853956" cy="257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16796">
            <a:off x="3853138" y="4621872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104859" y="5295583"/>
            <a:ext cx="639083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#data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sheet contains “merged” data set from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datasheet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MultiScenarios.data.xlsx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MERGE ORDER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 </a:t>
            </a:r>
            <a:r>
              <a:rPr lang="en-US" b="1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Last one wins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7" y="6125205"/>
            <a:ext cx="2686052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default, execution order of scenarios is 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left to right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394506" flipV="1">
            <a:off x="1308809" y="5659063"/>
            <a:ext cx="837053" cy="59398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6426" flipH="1" flipV="1">
            <a:off x="4102195" y="5622965"/>
            <a:ext cx="995726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6876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28819" y="2272605"/>
            <a:ext cx="8574553" cy="3571978"/>
            <a:chOff x="204163" y="2302617"/>
            <a:chExt cx="7087092" cy="29523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35229"/>
            <a:stretch/>
          </p:blipFill>
          <p:spPr>
            <a:xfrm>
              <a:off x="204163" y="2302617"/>
              <a:ext cx="7087092" cy="2952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353367" y="3665552"/>
              <a:ext cx="6937888" cy="14151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175" y="1247800"/>
            <a:ext cx="2730500" cy="199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#3: Iteration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0" y="3466208"/>
            <a:ext cx="4917460" cy="210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0031" flipH="1">
            <a:off x="8267443" y="2509529"/>
            <a:ext cx="1672048" cy="91194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623255" y="4184132"/>
            <a:ext cx="205031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 data elements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iteration testing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47564" flipH="1">
            <a:off x="5959116" y="3694387"/>
            <a:ext cx="968347" cy="72841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357612" y="5703368"/>
            <a:ext cx="430340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column represents a successive iteration for the same data element (i.e. var1, var2)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01544" y="3789997"/>
            <a:ext cx="2906485" cy="368346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59968">
            <a:off x="11183960" y="5215000"/>
            <a:ext cx="590702" cy="47520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84146">
            <a:off x="10087671" y="5150889"/>
            <a:ext cx="553565" cy="54928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84146">
            <a:off x="8888456" y="5130731"/>
            <a:ext cx="553565" cy="54928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66622">
            <a:off x="10650287" y="2523360"/>
            <a:ext cx="1384027" cy="91236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45774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5A2-9EEC-3D44-9C5D-0A7371D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F113-B611-A949-AD29-8EB07EC8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 fontScale="92500" lnSpcReduction="2000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Why Nexial; What Nexial can and cannot do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Installation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Anatomy of a Nexial project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tools and utilities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Commands I: base, number, external, step, sound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Built-in Functions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Nexial Interactive / Inspection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Iterations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Commands II: </a:t>
            </a:r>
            <a:r>
              <a:rPr lang="en-US" dirty="0" err="1"/>
              <a:t>io</a:t>
            </a:r>
            <a:r>
              <a:rPr lang="en-US" dirty="0"/>
              <a:t>, excel, csv, </a:t>
            </a:r>
            <a:r>
              <a:rPr lang="en-US" dirty="0" err="1"/>
              <a:t>json</a:t>
            </a:r>
            <a:r>
              <a:rPr lang="en-US" dirty="0"/>
              <a:t>, xml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Nexial Expression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System Variables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Macro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Organizing your test artifact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Publish test result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Execution dashboard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Event notification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29591-7215-A546-899C-61D96BA8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8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29540" y="2427514"/>
            <a:ext cx="10278583" cy="4240067"/>
            <a:chOff x="1429540" y="2427514"/>
            <a:chExt cx="10278583" cy="42400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6530"/>
            <a:stretch/>
          </p:blipFill>
          <p:spPr>
            <a:xfrm>
              <a:off x="1429540" y="2427514"/>
              <a:ext cx="10278583" cy="42400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2001317" y="4793061"/>
              <a:ext cx="8129750" cy="14139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#3: Iteration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31067" y="3668339"/>
            <a:ext cx="1608087" cy="2569027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3" y="3506605"/>
            <a:ext cx="3682284" cy="311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56481">
            <a:off x="3627027" y="5368844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9309958" y="1687280"/>
            <a:ext cx="241402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iteration generates a separate output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63179" flipH="1">
            <a:off x="9031852" y="2175946"/>
            <a:ext cx="537286" cy="418893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05298" flipH="1">
            <a:off x="8719812" y="2189005"/>
            <a:ext cx="896645" cy="46190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98469" flipH="1">
            <a:off x="8226795" y="2285947"/>
            <a:ext cx="1378293" cy="57233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854539" y="4634518"/>
            <a:ext cx="249690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 are tracked separately per iteration</a:t>
            </a:r>
          </a:p>
        </p:txBody>
      </p:sp>
    </p:spTree>
    <p:extLst>
      <p:ext uri="{BB962C8B-B14F-4D97-AF65-F5344CB8AC3E}">
        <p14:creationId xmlns:p14="http://schemas.microsoft.com/office/powerpoint/2010/main" val="988647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#4: Test Plan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8" y="3446617"/>
            <a:ext cx="11900013" cy="2965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05" y="2243630"/>
            <a:ext cx="29083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9325" flipH="1">
            <a:off x="431198" y="3900751"/>
            <a:ext cx="1591534" cy="104915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7966">
            <a:off x="3268334" y="4414054"/>
            <a:ext cx="874491" cy="804123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17003">
            <a:off x="3418647" y="4568326"/>
            <a:ext cx="1554105" cy="81146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589">
            <a:off x="2835573" y="4733519"/>
            <a:ext cx="758672" cy="633757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03827">
            <a:off x="6895370" y="3910931"/>
            <a:ext cx="1672113" cy="93321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134507" y="2921862"/>
            <a:ext cx="4054779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App1Test.data.xlsx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datasheets matching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specified scenarios are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assumed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25222">
            <a:off x="7263856" y="3906600"/>
            <a:ext cx="1853907" cy="91842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3621748" y="5953564"/>
            <a:ext cx="407764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scenarios will be executed (left to right)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13978" flipH="1">
            <a:off x="5535467" y="5492464"/>
            <a:ext cx="736938" cy="51492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25937">
            <a:off x="3638912" y="2466050"/>
            <a:ext cx="1427497" cy="110660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12333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#4: Test Plan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01" y="1483632"/>
            <a:ext cx="4875967" cy="45903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6415" y="6054030"/>
            <a:ext cx="10525653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[plan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file].[plan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].[sequence],[test script].[start date/time].[iteration].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02686" flipV="1">
            <a:off x="6642236" y="5448968"/>
            <a:ext cx="618814" cy="61115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899932" y="3395284"/>
            <a:ext cx="5632247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[plan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file].[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start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date/time].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30036" flipV="1">
            <a:off x="6399196" y="3706531"/>
            <a:ext cx="618814" cy="61115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40073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F8D9-862E-0448-AEEA-BCEFF201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tools and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6D3C-D27F-6D40-811B-1FCB1CF1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35513"/>
            <a:ext cx="10461603" cy="5619623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400"/>
              </a:spcBef>
            </a:pPr>
            <a:r>
              <a:rPr lang="en-US" sz="3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https://nexiality.github.io/documentation/userguide/BatchFiles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3800" b="1" dirty="0">
                <a:latin typeface="Consolas" panose="020B0609020204030204" pitchFamily="49" charset="0"/>
                <a:cs typeface="Consolas" panose="020B0609020204030204" pitchFamily="49" charset="0"/>
              </a:rPr>
              <a:t>${NEXIAL_HOME}/bin</a:t>
            </a:r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new nexial-project.</a:t>
            </a:r>
          </a:p>
          <a:p>
            <a:pPr lvl="1">
              <a:spcBef>
                <a:spcPts val="400"/>
              </a:spcBef>
            </a:pP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executes Nexial scripts or plans.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nexial-script-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nexial-script-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updates test scripts with the latest available commands.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encrypts the sensitive data.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sets up user/</a:t>
            </a:r>
            <a:r>
              <a:rPr 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specific configurations.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nexial-variable-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nexial-variable-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uniformizes data variables across test artifacts and projects.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nexial-macro-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nexial-macro-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refactor macro declaration and use across test artifacts.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nexial-desktop-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xpath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nexial-desktop-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xpath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optimizes XPath(s) used for desktop automation (</a:t>
            </a:r>
            <a:r>
              <a:rPr 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application.json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nexial-log-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nexial-log-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captures elapsed time of given steps from execution logs.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A8193-B351-4545-B538-4512B48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10551808" cy="5507965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nexial-project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300" dirty="0"/>
              <a:t>Windows: 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13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project.cmd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PROJECT_NAME | C:\projects\PROJECT_NAME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 2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… …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300" dirty="0"/>
              <a:t>*NIX/Mac: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</a:t>
            </a:r>
            <a:r>
              <a:rPr lang="en-US" sz="13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project.sh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PROJECT_NAME | ~/projects/PROJECT_NAME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 2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… …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Try re-running this script on existing project; Try running this script on non-standard project location</a:t>
            </a:r>
            <a:endParaRPr lang="en-US" sz="1200" b="1" i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nexial-crypt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crypt.cmd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PLAIN TEXT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crypt.sh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PLAIN TEXT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if we want to encrypt text with spaces or pipes? How are encrypted data represented in logs and output?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nexial-script-update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nexial-script-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%PROJECT_HOME%\artifact\script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./nexial-script-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$PROJECT_HOME/artifact/script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if we want to update multiple projects?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nexial-variable-update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nexial-variable-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%PROJECT_HOME%\artifact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-d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var1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var2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var3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var4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./nexial-variable-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$PROJECT_HOME/artifact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 -d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var1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var2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var3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var4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about text files, SQL files or JSON files with old data variables? What if I want to review the changes before committing to it?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nexial.cmd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–script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 FILE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nexial.sh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–script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 FILE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other options are available? How can I run a script with different data files or data sheets? What about test plan?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1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Nexial's</a:t>
            </a:r>
            <a:r>
              <a:rPr lang="en-US" dirty="0"/>
              <a:t> Concept of "Command"</a:t>
            </a:r>
          </a:p>
          <a:p>
            <a:pPr lvl="1"/>
            <a:r>
              <a:rPr lang="en-US" dirty="0"/>
              <a:t>Action</a:t>
            </a:r>
          </a:p>
          <a:p>
            <a:pPr lvl="1"/>
            <a:r>
              <a:rPr lang="en-US" dirty="0"/>
              <a:t>Validation</a:t>
            </a:r>
          </a:p>
          <a:p>
            <a:r>
              <a:rPr lang="en-US" dirty="0"/>
              <a:t>Basic and Rudimentary commands –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many cases, Nexial treats data as "text".</a:t>
            </a:r>
          </a:p>
          <a:p>
            <a:pPr lvl="1"/>
            <a:r>
              <a:rPr lang="en-US" dirty="0"/>
              <a:t>Many of the text-related commands are provided in this command type.</a:t>
            </a:r>
          </a:p>
          <a:p>
            <a:pPr lvl="1"/>
            <a:r>
              <a:rPr lang="en-US" dirty="0"/>
              <a:t>Nexial has facilities to transform "text" to other types like LIST, NUMBER, JSON, XML, etc., and vice versa.</a:t>
            </a:r>
          </a:p>
          <a:p>
            <a:r>
              <a:rPr lang="en-US" dirty="0"/>
              <a:t>Reference: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https://nexiality.github.io/documentation/commands/base/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increment, decrement, average, min, max, floor, ceiling</a:t>
            </a:r>
          </a:p>
          <a:p>
            <a:r>
              <a:rPr lang="en-US" dirty="0"/>
              <a:t>Numerical assertions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equals, greater, greater-or-equal, lesser, lesser-or-equal, between</a:t>
            </a:r>
          </a:p>
          <a:p>
            <a:r>
              <a:rPr lang="en-US" dirty="0"/>
              <a:t>More numerical support via built-in functions and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https://nexiality.github.io/documentation/expressions/NUMBERexpression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https://nexiality.github.io/documentation/functions/$(count)</a:t>
            </a:r>
            <a:endParaRPr lang="en-US" dirty="0">
              <a:solidFill>
                <a:srgbClr val="41A1C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6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Execution (base, number, step)</a:t>
            </a:r>
          </a:p>
          <a:p>
            <a:r>
              <a:rPr lang="en-US" dirty="0"/>
              <a:t>Data Variable Overwrites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What's the difference between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command from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dirty="0"/>
              <a:t>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to use a datasheet that is different than that of scenario?</a:t>
            </a:r>
          </a:p>
          <a:p>
            <a:pPr lvl="1"/>
            <a:r>
              <a:rPr lang="en-US" dirty="0"/>
              <a:t>Can we use multiple datasheets while specifying a single scenario?</a:t>
            </a:r>
          </a:p>
          <a:p>
            <a:pPr lvl="1"/>
            <a:r>
              <a:rPr lang="en-US" dirty="0"/>
              <a:t>How to clear data variables?</a:t>
            </a:r>
          </a:p>
          <a:p>
            <a:pPr lvl="1"/>
            <a:r>
              <a:rPr lang="en-US" dirty="0"/>
              <a:t>How to check if a data variable is defined (or exist)?</a:t>
            </a:r>
          </a:p>
          <a:p>
            <a:pPr lvl="1"/>
            <a:r>
              <a:rPr lang="en-US" dirty="0"/>
              <a:t>How does Nexial represent invalid data variable?</a:t>
            </a:r>
          </a:p>
          <a:p>
            <a:pPr lvl="1"/>
            <a:r>
              <a:rPr lang="en-US" dirty="0"/>
              <a:t>How to mingle automated test steps with manual ones?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List</a:t>
            </a:r>
          </a:p>
          <a:p>
            <a:r>
              <a:rPr lang="en-US" dirty="0"/>
              <a:t>Make Nexial sing and talk</a:t>
            </a:r>
          </a:p>
          <a:p>
            <a:r>
              <a:rPr lang="en-US" dirty="0"/>
              <a:t>Nexial as your Messenger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some good use cases for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dirty="0"/>
              <a:t> commands?</a:t>
            </a:r>
          </a:p>
          <a:p>
            <a:pPr lvl="1"/>
            <a:r>
              <a:rPr lang="en-US" dirty="0"/>
              <a:t>When will the sound commands NOT work?</a:t>
            </a:r>
          </a:p>
          <a:p>
            <a:pPr lvl="1"/>
            <a:r>
              <a:rPr lang="en-US" dirty="0"/>
              <a:t>How can Nexial play a sound or audio file of my choosing?</a:t>
            </a:r>
          </a:p>
          <a:p>
            <a:pPr lvl="1"/>
            <a:r>
              <a:rPr lang="en-US" dirty="0"/>
              <a:t>What are some effective ways to generate [large] dynamic content?</a:t>
            </a:r>
          </a:p>
          <a:p>
            <a:pPr lvl="1"/>
            <a:r>
              <a:rPr lang="en-US" dirty="0"/>
              <a:t>How do I generate a list of numbers? What if the numbers are in the form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xxx,xxx,xxx.xx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– in-place (inline) common automation routines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$(…|…|…)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$(array)</a:t>
            </a:r>
            <a:r>
              <a:rPr lang="en-US" dirty="0"/>
              <a:t>: data extract and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$(count)</a:t>
            </a:r>
            <a:r>
              <a:rPr lang="en-US" dirty="0"/>
              <a:t>: count matching characters of specific type from text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$(date)</a:t>
            </a:r>
            <a:r>
              <a:rPr lang="en-US" dirty="0"/>
              <a:t>: date format and operation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$(execution)</a:t>
            </a:r>
            <a:r>
              <a:rPr lang="en-US" dirty="0"/>
              <a:t>: extract metadata from current execution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$(file)</a:t>
            </a:r>
            <a:r>
              <a:rPr lang="en-US" dirty="0"/>
              <a:t>: extract file metadata and perform file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$(format)</a:t>
            </a:r>
            <a:r>
              <a:rPr lang="en-US" dirty="0"/>
              <a:t>: textual formatting to represent various data types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retrieve project-bound file content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$(random)</a:t>
            </a:r>
            <a:r>
              <a:rPr lang="en-US" dirty="0"/>
              <a:t>: randomizing numerical and character content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sysdate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exposing date/time information of current test harness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syspath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exposing file name and path information of current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97B8-B3A6-7944-BE4D-ADA47DF5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2DAAA-63DE-B740-B2F5-5D9DEAF9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7754371" cy="4935557"/>
          </a:xfrm>
        </p:spPr>
        <p:txBody>
          <a:bodyPr>
            <a:normAutofit/>
          </a:bodyPr>
          <a:lstStyle/>
          <a:p>
            <a:r>
              <a:rPr lang="en-US" dirty="0"/>
              <a:t>Started late 2016 as an internal project at EP</a:t>
            </a:r>
          </a:p>
          <a:p>
            <a:pPr lvl="1"/>
            <a:r>
              <a:rPr lang="en-US" dirty="0"/>
              <a:t>First known as Sentry</a:t>
            </a:r>
          </a:p>
          <a:p>
            <a:pPr lvl="1"/>
            <a:r>
              <a:rPr lang="en-US" dirty="0"/>
              <a:t>Aimed to provide automation enablement for non-programmer</a:t>
            </a:r>
          </a:p>
          <a:p>
            <a:pPr lvl="1"/>
            <a:r>
              <a:rPr lang="en-US" dirty="0"/>
              <a:t>Initial focus on desktop and web automation</a:t>
            </a:r>
          </a:p>
          <a:p>
            <a:r>
              <a:rPr lang="en-US" dirty="0"/>
              <a:t>Opensource in March 2018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https://github.com/nexiality/nexial-core</a:t>
            </a:r>
            <a:r>
              <a:rPr lang="en-US" dirty="0"/>
              <a:t> (</a:t>
            </a:r>
            <a:r>
              <a:rPr lang="en-US" i="1" dirty="0"/>
              <a:t>give us a Star!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Under Apache License 2.0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https://github.com/nexiality/nexial-core/releases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b="1" dirty="0"/>
              <a:t>(EP)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/nexial-distro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B9CA5-6011-7A4A-979E-167314D1A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" r="-54"/>
          <a:stretch/>
        </p:blipFill>
        <p:spPr>
          <a:xfrm>
            <a:off x="9168798" y="1477264"/>
            <a:ext cx="2663763" cy="1497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4F092-544C-544C-B799-0EA1A5046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279" y="4187465"/>
            <a:ext cx="1828800" cy="1828800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A3E01D79-C2B1-C948-A517-E4EBAD5B9C7C}"/>
              </a:ext>
            </a:extLst>
          </p:cNvPr>
          <p:cNvSpPr/>
          <p:nvPr/>
        </p:nvSpPr>
        <p:spPr>
          <a:xfrm rot="5400000">
            <a:off x="10006986" y="3279703"/>
            <a:ext cx="975511" cy="608291"/>
          </a:xfrm>
          <a:prstGeom prst="strip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7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ABB57C-38E4-A24F-A6AB-E0C8883B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6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to express date/time as timestamp (millisecond expressed as integer)?</a:t>
            </a:r>
          </a:p>
          <a:p>
            <a:pPr lvl="1"/>
            <a:r>
              <a:rPr lang="en-US" dirty="0"/>
              <a:t>How to format date/time as day of the week?</a:t>
            </a:r>
          </a:p>
          <a:p>
            <a:pPr lvl="1"/>
            <a:r>
              <a:rPr lang="en-US" dirty="0"/>
              <a:t>How to sort the content of a file?</a:t>
            </a:r>
          </a:p>
          <a:p>
            <a:pPr lvl="1"/>
            <a:r>
              <a:rPr lang="en-US" dirty="0"/>
              <a:t>How to select an item from a list?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5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Execution-Time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Pause execution for runtime inspection of data and expressions.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nexial.inspectOnPause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PauseBefore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flow control to desired step.</a:t>
            </a:r>
          </a:p>
          <a:p>
            <a:r>
              <a:rPr lang="en-US" dirty="0"/>
              <a:t>Inspection supports:</a:t>
            </a:r>
          </a:p>
          <a:p>
            <a:pPr lvl="1"/>
            <a:r>
              <a:rPr lang="en-US" dirty="0"/>
              <a:t>Data variables: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	${…}</a:t>
            </a:r>
          </a:p>
          <a:p>
            <a:pPr lvl="1"/>
            <a:r>
              <a:rPr lang="en-US" dirty="0"/>
              <a:t>Built-in functions: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$(…)</a:t>
            </a:r>
          </a:p>
          <a:p>
            <a:pPr lvl="1"/>
            <a:r>
              <a:rPr lang="en-US" dirty="0"/>
              <a:t>Nexial Expression: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[TYPE(…) =&gt; …]</a:t>
            </a:r>
          </a:p>
          <a:p>
            <a:r>
              <a:rPr lang="en-US" dirty="0"/>
              <a:t>Useful when combined with other System variables: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nexial.pauseOnError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nexial.stepByStep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5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Interactive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Execute in Interactive Mode:</a:t>
            </a:r>
          </a:p>
          <a:p>
            <a:pPr lvl="1"/>
            <a:r>
              <a:rPr lang="en-US" dirty="0"/>
              <a:t>Allow reloading of script, data file and </a:t>
            </a:r>
            <a:r>
              <a:rPr lang="en-US" dirty="0" err="1"/>
              <a:t>project.properties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Reassigning of script, data file, scenario, iteration.</a:t>
            </a:r>
          </a:p>
          <a:p>
            <a:pPr lvl="1"/>
            <a:r>
              <a:rPr lang="en-US" dirty="0"/>
              <a:t>Execution a portion of the script (either by activity or by steps).</a:t>
            </a:r>
          </a:p>
          <a:p>
            <a:pPr lvl="1"/>
            <a:r>
              <a:rPr lang="en-US" dirty="0"/>
              <a:t>Re-execute steps in or out of order.</a:t>
            </a:r>
          </a:p>
          <a:p>
            <a:pPr lvl="1"/>
            <a:r>
              <a:rPr lang="en-US" dirty="0"/>
              <a:t>Inspection supported in Interactive Mode.</a:t>
            </a:r>
          </a:p>
          <a:p>
            <a:r>
              <a:rPr lang="en-US" dirty="0"/>
              <a:t>Useful for:</a:t>
            </a:r>
          </a:p>
          <a:p>
            <a:pPr lvl="1"/>
            <a:r>
              <a:rPr lang="en-US" dirty="0"/>
              <a:t>Learning Nexial or new Nexial features</a:t>
            </a:r>
          </a:p>
          <a:p>
            <a:pPr lvl="1"/>
            <a:r>
              <a:rPr lang="en-US" dirty="0"/>
              <a:t>Learning Test Automation</a:t>
            </a:r>
          </a:p>
          <a:p>
            <a:pPr lvl="1"/>
            <a:r>
              <a:rPr lang="en-US" dirty="0"/>
              <a:t>Learning existing scripts</a:t>
            </a:r>
          </a:p>
          <a:p>
            <a:pPr lvl="1"/>
            <a:r>
              <a:rPr lang="en-US" dirty="0"/>
              <a:t>Learning (possibly new) target application</a:t>
            </a:r>
          </a:p>
          <a:p>
            <a:pPr lvl="1"/>
            <a:r>
              <a:rPr lang="en-US" dirty="0"/>
              <a:t>Exploratory Testing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61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the questions in Lab 5</a:t>
            </a:r>
          </a:p>
          <a:p>
            <a:r>
              <a:rPr lang="en-US" dirty="0"/>
              <a:t>Use Nexial Interactive and Inspection to help learn new Nexial features and test out your scripts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Nexial features would not work in Nexial Interactive?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0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Iteration with Data Augmentation</a:t>
            </a:r>
          </a:p>
          <a:p>
            <a:pPr lvl="1"/>
            <a:r>
              <a:rPr lang="en-US" dirty="0"/>
              <a:t>Add data column-wise in datasheets.</a:t>
            </a:r>
          </a:p>
          <a:p>
            <a:pPr lvl="1"/>
            <a:r>
              <a:rPr lang="en-US" dirty="0"/>
              <a:t>Executing the same script/scenario/activity with different data set.</a:t>
            </a:r>
          </a:p>
          <a:p>
            <a:pPr lvl="1"/>
            <a:r>
              <a:rPr lang="en-US" i="1" dirty="0"/>
              <a:t>Remember</a:t>
            </a:r>
            <a:r>
              <a:rPr lang="en-US" dirty="0"/>
              <a:t> "</a:t>
            </a:r>
            <a:r>
              <a:rPr lang="en-US" b="1" dirty="0"/>
              <a:t>last one win</a:t>
            </a:r>
            <a:r>
              <a:rPr lang="en-US" dirty="0"/>
              <a:t>" rule: iteration with multiple datasheet could be confusing.</a:t>
            </a:r>
          </a:p>
          <a:p>
            <a:r>
              <a:rPr lang="en-US" dirty="0"/>
              <a:t>How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nexial.scope.iteration</a:t>
            </a:r>
            <a:r>
              <a:rPr lang="en-US" dirty="0"/>
              <a:t> to specify desired number of iterations.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nexial.scope.fallbackToPrevious</a:t>
            </a:r>
            <a:r>
              <a:rPr lang="en-US" dirty="0"/>
              <a:t> to allow data reuse from previous iteration.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to keep each execution structurally consistent, but with some variations?</a:t>
            </a:r>
          </a:p>
          <a:p>
            <a:pPr lvl="1"/>
            <a:r>
              <a:rPr lang="en-US" dirty="0"/>
              <a:t>How to iteration out of sequence?</a:t>
            </a:r>
          </a:p>
          <a:p>
            <a:pPr lvl="1"/>
            <a:r>
              <a:rPr lang="en-US" dirty="0"/>
              <a:t>How to generate iteration-aware data and execution?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7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Stepwise directive to control the flow of the execution</a:t>
            </a:r>
          </a:p>
          <a:p>
            <a:pPr lvl="1"/>
            <a:r>
              <a:rPr lang="en-US" dirty="0"/>
              <a:t>For example,</a:t>
            </a:r>
          </a:p>
          <a:p>
            <a:pPr marL="457200" lvl="1" indent="0">
              <a:buNone/>
            </a:pPr>
            <a:r>
              <a:rPr lang="en-US" sz="1600" dirty="0"/>
              <a:t>	"</a:t>
            </a:r>
            <a:r>
              <a:rPr lang="en-US" sz="1600" i="1" dirty="0">
                <a:solidFill>
                  <a:srgbClr val="78A078"/>
                </a:solidFill>
              </a:rPr>
              <a:t>Pause immediately after this step is executed"</a:t>
            </a:r>
            <a:r>
              <a:rPr lang="en-US" sz="1600" i="1" dirty="0"/>
              <a:t> </a:t>
            </a:r>
            <a:r>
              <a:rPr lang="en-US" sz="1600" dirty="0"/>
              <a:t>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/>
              <a:t> 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Execute this step only when amount is greater than 1000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ProceedIf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${amount} &gt; 1000)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Stop execution if there are more than 15 errors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nexial.executionFailCount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&gt; 15 )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Skip this step for the first iteration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nexial.scope.currentIteration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= 1 )</a:t>
            </a:r>
          </a:p>
          <a:p>
            <a:pPr lvl="1"/>
            <a:r>
              <a:rPr lang="en-US" dirty="0"/>
              <a:t>Conditions expressed as Nexial Filter (next page).</a:t>
            </a:r>
          </a:p>
          <a:p>
            <a:pPr lvl="1"/>
            <a:r>
              <a:rPr lang="en-US" dirty="0"/>
              <a:t>Useful to create execution variance without create new scripts/scenarios.</a:t>
            </a:r>
          </a:p>
          <a:p>
            <a:pPr lvl="1"/>
            <a:r>
              <a:rPr lang="en-US" dirty="0"/>
              <a:t>Create more dynamic execution paths for possibly greater coverage.</a:t>
            </a:r>
          </a:p>
          <a:p>
            <a:pPr lvl="1"/>
            <a:r>
              <a:rPr lang="en-US" dirty="0"/>
              <a:t>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4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Filter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35844"/>
            <a:ext cx="4498553" cy="5210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https://nexiality.github.io/documentation/flowcontrols/filter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Express a single or combined (AND) conditions</a:t>
            </a:r>
          </a:p>
          <a:p>
            <a:pPr lvl="1"/>
            <a:r>
              <a:rPr lang="en-US" dirty="0"/>
              <a:t>Used mainly in Flow Control and Expression.</a:t>
            </a:r>
          </a:p>
          <a:p>
            <a:pPr lvl="1"/>
            <a:r>
              <a:rPr lang="en-US" dirty="0"/>
              <a:t>Support for text, numeric and list data types.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[subject] [comparator] [controls] &amp; [subject] [comparator] [controls]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140-BBF2-D844-925F-B26DA443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1437"/>
            <a:ext cx="6034486" cy="5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/>
          <a:lstStyle/>
          <a:p>
            <a:r>
              <a:rPr lang="en-US" dirty="0"/>
              <a:t>Iteration through Repeat-Until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https://nexiality.github.io/documentation/commands/base/repeatUntil(steps,maxWaitMs)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Iteration with specialized command: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repeatUntil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steps,maxWaitMs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Embed iteration within one scenario. One scenario can have multiple repeat-until loops.</a:t>
            </a:r>
          </a:p>
          <a:p>
            <a:pPr lvl="1"/>
            <a:r>
              <a:rPr lang="en-US" dirty="0"/>
              <a:t>Control the number of steps within one iteration.</a:t>
            </a:r>
          </a:p>
          <a:p>
            <a:pPr lvl="1"/>
            <a:r>
              <a:rPr lang="en-US" dirty="0"/>
              <a:t>Control the maximum time allow to complete the entire loop (think SLA).</a:t>
            </a:r>
          </a:p>
          <a:p>
            <a:pPr lvl="1"/>
            <a:r>
              <a:rPr lang="en-US" dirty="0"/>
              <a:t>Can be used in combination with Iteration.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would the step result in each iteration be presented?</a:t>
            </a:r>
          </a:p>
          <a:p>
            <a:pPr lvl="1"/>
            <a:r>
              <a:rPr lang="en-US" dirty="0"/>
              <a:t>How to break out of a loop prematurely?</a:t>
            </a:r>
          </a:p>
          <a:p>
            <a:pPr lvl="1"/>
            <a:r>
              <a:rPr lang="en-US" dirty="0"/>
              <a:t>How to skip over a specific iteration?</a:t>
            </a:r>
          </a:p>
          <a:p>
            <a:pPr lvl="1"/>
            <a:r>
              <a:rPr lang="en-US" dirty="0"/>
              <a:t>How is this better or worse than Iteration?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47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Comparison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CE51-05B7-1D49-99F5-332C277EDF89}"/>
              </a:ext>
            </a:extLst>
          </p:cNvPr>
          <p:cNvSpPr txBox="1"/>
          <p:nvPr/>
        </p:nvSpPr>
        <p:spPr>
          <a:xfrm>
            <a:off x="1671638" y="1184148"/>
            <a:ext cx="4847851" cy="42273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20000"/>
                </a:schemeClr>
              </a:gs>
              <a:gs pos="74000">
                <a:schemeClr val="accent2">
                  <a:lumMod val="45000"/>
                  <a:lumOff val="55000"/>
                  <a:alpha val="20000"/>
                </a:schemeClr>
              </a:gs>
              <a:gs pos="83000">
                <a:schemeClr val="accent2">
                  <a:lumMod val="45000"/>
                  <a:lumOff val="55000"/>
                  <a:alpha val="20000"/>
                </a:schemeClr>
              </a:gs>
              <a:gs pos="100000">
                <a:schemeClr val="accent2">
                  <a:lumMod val="30000"/>
                  <a:lumOff val="7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2">
                <a:lumMod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managed in datasheet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ts val="2500"/>
              </a:lnSpc>
              <a:buFont typeface="Apple Color Emoji" pitchFamily="2" charset="0"/>
              <a:buChar char="✋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Iteration managed in datasheet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Separate execution output per 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in combination with repeat-until loops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Flow Control to create execution variance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"Last one wins" rule can be confusing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easy way to repeat iteration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Takes more time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0EE79-5C59-6741-A559-0F5CC652E9F0}"/>
              </a:ext>
            </a:extLst>
          </p:cNvPr>
          <p:cNvSpPr txBox="1"/>
          <p:nvPr/>
        </p:nvSpPr>
        <p:spPr>
          <a:xfrm>
            <a:off x="6657975" y="1184148"/>
            <a:ext cx="5264944" cy="42273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20000"/>
                </a:schemeClr>
              </a:gs>
              <a:gs pos="74000">
                <a:schemeClr val="accent2">
                  <a:lumMod val="45000"/>
                  <a:lumOff val="55000"/>
                  <a:alpha val="20000"/>
                </a:schemeClr>
              </a:gs>
              <a:gs pos="83000">
                <a:schemeClr val="accent2">
                  <a:lumMod val="45000"/>
                  <a:lumOff val="55000"/>
                  <a:alpha val="20000"/>
                </a:schemeClr>
              </a:gs>
              <a:gs pos="100000">
                <a:schemeClr val="accent2">
                  <a:lumMod val="30000"/>
                  <a:lumOff val="7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2">
                <a:lumMod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Repeat-Until Loop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special data management; can read from datasheet or create on-the-fly</a:t>
            </a:r>
          </a:p>
          <a:p>
            <a:pPr marL="285750" indent="-285750">
              <a:lnSpc>
                <a:spcPts val="2500"/>
              </a:lnSpc>
              <a:buFont typeface="Apple Color Emoji" pitchFamily="2" charset="0"/>
              <a:buChar char="✋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loop managed by first-step check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dedicated execution output per loop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in combination with 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endParaRPr lang="en-US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Flow Control to create execution variance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special rules for data loading / overrides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Easier to skip or repeat loop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faster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EE7A5-79F7-0A47-8038-A2564FE26C5D}"/>
              </a:ext>
            </a:extLst>
          </p:cNvPr>
          <p:cNvSpPr txBox="1"/>
          <p:nvPr/>
        </p:nvSpPr>
        <p:spPr>
          <a:xfrm>
            <a:off x="1782586" y="5551136"/>
            <a:ext cx="462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use to represent a complete process, workflow or transaction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D7298-8D71-0142-AE8E-980BAC7F76B2}"/>
              </a:ext>
            </a:extLst>
          </p:cNvPr>
          <p:cNvSpPr txBox="1"/>
          <p:nvPr/>
        </p:nvSpPr>
        <p:spPr>
          <a:xfrm>
            <a:off x="6919679" y="5572116"/>
            <a:ext cx="478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Usually requires an external logging strategy to harvest in-iteration execution result</a:t>
            </a:r>
          </a:p>
        </p:txBody>
      </p:sp>
    </p:spTree>
    <p:extLst>
      <p:ext uri="{BB962C8B-B14F-4D97-AF65-F5344CB8AC3E}">
        <p14:creationId xmlns:p14="http://schemas.microsoft.com/office/powerpoint/2010/main" val="224095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92D2-C988-3743-ABB4-9DA78BEE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9A89-AA9E-2243-B7D2-396BB771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and Repeat-Until</a:t>
            </a:r>
          </a:p>
          <a:p>
            <a:pPr lvl="1"/>
            <a:r>
              <a:rPr lang="en-US" dirty="0"/>
              <a:t>Use Iteration to read through a series of files</a:t>
            </a:r>
          </a:p>
          <a:p>
            <a:pPr lvl="1"/>
            <a:r>
              <a:rPr lang="en-US" dirty="0"/>
              <a:t>Use Repeat-Until loop to do the same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Which approach is faster? What is sacrificed at the cost of speed?</a:t>
            </a:r>
          </a:p>
          <a:p>
            <a:pPr lvl="1"/>
            <a:r>
              <a:rPr lang="en-US" dirty="0"/>
              <a:t>What are the advantages and disadvantages of using either approach?</a:t>
            </a:r>
          </a:p>
          <a:p>
            <a:pPr lvl="1"/>
            <a:r>
              <a:rPr lang="en-US" dirty="0"/>
              <a:t>How to overcome of some of the shortcomings in each approach?</a:t>
            </a:r>
          </a:p>
          <a:p>
            <a:pPr lvl="1"/>
            <a:r>
              <a:rPr lang="en-US" dirty="0"/>
              <a:t>What are the telltale sign(s) that favor one approach over the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634C-3052-E64B-B7F1-B95A0B56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B8D5-00F0-564E-90F8-95DEA52E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Beyond Conventional Expectation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6EA5AF-6415-8842-AB43-940A7B78D205}"/>
              </a:ext>
            </a:extLst>
          </p:cNvPr>
          <p:cNvGrpSpPr/>
          <p:nvPr/>
        </p:nvGrpSpPr>
        <p:grpSpPr>
          <a:xfrm>
            <a:off x="1686418" y="1149501"/>
            <a:ext cx="10207856" cy="5478886"/>
            <a:chOff x="1732426" y="1247268"/>
            <a:chExt cx="10207856" cy="5478886"/>
          </a:xfrm>
        </p:grpSpPr>
        <p:sp>
          <p:nvSpPr>
            <p:cNvPr id="5" name="Predefined Process 4">
              <a:extLst>
                <a:ext uri="{FF2B5EF4-FFF2-40B4-BE49-F238E27FC236}">
                  <a16:creationId xmlns:a16="http://schemas.microsoft.com/office/drawing/2014/main" id="{3393DE23-0BCE-EF49-BD10-18AF5A13F7FB}"/>
                </a:ext>
              </a:extLst>
            </p:cNvPr>
            <p:cNvSpPr/>
            <p:nvPr/>
          </p:nvSpPr>
          <p:spPr>
            <a:xfrm>
              <a:off x="2161265" y="1607413"/>
              <a:ext cx="2175703" cy="6305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Req. Analysis /</a:t>
              </a:r>
              <a:b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Sprint Grooming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F99E2A-08CA-E249-842D-17B98E87DDF0}"/>
                </a:ext>
              </a:extLst>
            </p:cNvPr>
            <p:cNvGrpSpPr/>
            <p:nvPr/>
          </p:nvGrpSpPr>
          <p:grpSpPr>
            <a:xfrm>
              <a:off x="2660816" y="2106328"/>
              <a:ext cx="1220874" cy="1074690"/>
              <a:chOff x="5191997" y="2899179"/>
              <a:chExt cx="1460853" cy="1285934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AEACB12-F27E-6B40-A642-CDFFB8578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753" b="94247" l="4907" r="9390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24" t="5153" r="5906" b="4978"/>
              <a:stretch/>
            </p:blipFill>
            <p:spPr>
              <a:xfrm>
                <a:off x="5556663" y="2899179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167C1A-1453-6741-9A67-2B7A7D540EA3}"/>
                  </a:ext>
                </a:extLst>
              </p:cNvPr>
              <p:cNvSpPr txBox="1"/>
              <p:nvPr/>
            </p:nvSpPr>
            <p:spPr>
              <a:xfrm>
                <a:off x="5191997" y="3614288"/>
                <a:ext cx="1460853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>
                    <a:latin typeface="Marker Felt Thin" charset="0"/>
                    <a:ea typeface="Marker Felt Thin" charset="0"/>
                    <a:cs typeface="Marker Felt Thin" charset="0"/>
                  </a:rPr>
                  <a:t>Test Automation </a:t>
                </a: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Engineer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49F161-B853-1C48-A6DF-6750BF6320E7}"/>
                </a:ext>
              </a:extLst>
            </p:cNvPr>
            <p:cNvGrpSpPr/>
            <p:nvPr/>
          </p:nvGrpSpPr>
          <p:grpSpPr>
            <a:xfrm>
              <a:off x="1732426" y="2106328"/>
              <a:ext cx="1097297" cy="1074690"/>
              <a:chOff x="8428892" y="492367"/>
              <a:chExt cx="1312985" cy="128593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A476F27-9E82-294B-B425-31A763DAE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9624" y="492367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F17629-1A8C-7D4F-AF2D-5604411FC56C}"/>
                  </a:ext>
                </a:extLst>
              </p:cNvPr>
              <p:cNvSpPr txBox="1"/>
              <p:nvPr/>
            </p:nvSpPr>
            <p:spPr>
              <a:xfrm>
                <a:off x="8428892" y="1207476"/>
                <a:ext cx="1312985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Functional Test Engineer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B0A15-863C-7545-BB44-F2FB010E7CC6}"/>
                </a:ext>
              </a:extLst>
            </p:cNvPr>
            <p:cNvGrpSpPr/>
            <p:nvPr/>
          </p:nvGrpSpPr>
          <p:grpSpPr>
            <a:xfrm>
              <a:off x="3833142" y="2141497"/>
              <a:ext cx="773986" cy="859159"/>
              <a:chOff x="10134602" y="445475"/>
              <a:chExt cx="926123" cy="1028038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B82027D-7099-3740-9498-39DB751D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45475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8AA242-89E7-EC45-A5F7-9DD8A0B5DC44}"/>
                  </a:ext>
                </a:extLst>
              </p:cNvPr>
              <p:cNvSpPr txBox="1"/>
              <p:nvPr/>
            </p:nvSpPr>
            <p:spPr>
              <a:xfrm>
                <a:off x="10134602" y="1132860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9" name="Predefined Process 8">
              <a:extLst>
                <a:ext uri="{FF2B5EF4-FFF2-40B4-BE49-F238E27FC236}">
                  <a16:creationId xmlns:a16="http://schemas.microsoft.com/office/drawing/2014/main" id="{D91E395C-7C47-0249-9B8D-55BE9CA8DB45}"/>
                </a:ext>
              </a:extLst>
            </p:cNvPr>
            <p:cNvSpPr/>
            <p:nvPr/>
          </p:nvSpPr>
          <p:spPr>
            <a:xfrm>
              <a:off x="4760236" y="1604909"/>
              <a:ext cx="1030193" cy="63304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FBEAFB57-1992-7D4E-BE45-A0FD2698C0F8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 flipV="1">
              <a:off x="4336968" y="1921429"/>
              <a:ext cx="423268" cy="1252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redefined Process 10">
              <a:extLst>
                <a:ext uri="{FF2B5EF4-FFF2-40B4-BE49-F238E27FC236}">
                  <a16:creationId xmlns:a16="http://schemas.microsoft.com/office/drawing/2014/main" id="{265BDF4C-BCC6-9040-AAA4-5AA76100C8E5}"/>
                </a:ext>
              </a:extLst>
            </p:cNvPr>
            <p:cNvSpPr/>
            <p:nvPr/>
          </p:nvSpPr>
          <p:spPr>
            <a:xfrm>
              <a:off x="6149312" y="1598911"/>
              <a:ext cx="1276244" cy="63903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Execution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B1A833-1FD2-234E-B214-CC8DAC3C9C6B}"/>
                </a:ext>
              </a:extLst>
            </p:cNvPr>
            <p:cNvGrpSpPr/>
            <p:nvPr/>
          </p:nvGrpSpPr>
          <p:grpSpPr>
            <a:xfrm>
              <a:off x="6238610" y="2107650"/>
              <a:ext cx="1097297" cy="1074690"/>
              <a:chOff x="8428892" y="492367"/>
              <a:chExt cx="1312985" cy="1285934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E8285A8-282C-744F-BE50-69984010E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9624" y="492367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B1137C-54B6-8949-AB13-58E11B75E521}"/>
                  </a:ext>
                </a:extLst>
              </p:cNvPr>
              <p:cNvSpPr txBox="1"/>
              <p:nvPr/>
            </p:nvSpPr>
            <p:spPr>
              <a:xfrm>
                <a:off x="8428892" y="1207476"/>
                <a:ext cx="1312985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Functional Test Engineer</a:t>
                </a:r>
              </a:p>
            </p:txBody>
          </p:sp>
        </p:grp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00C293BB-D91D-AB4F-AC4F-9D0D8CD7E78F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5790429" y="1918430"/>
              <a:ext cx="358883" cy="299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redefined Process 13">
              <a:extLst>
                <a:ext uri="{FF2B5EF4-FFF2-40B4-BE49-F238E27FC236}">
                  <a16:creationId xmlns:a16="http://schemas.microsoft.com/office/drawing/2014/main" id="{7F6B86C3-5066-2947-9FE6-AF62BB0385B8}"/>
                </a:ext>
              </a:extLst>
            </p:cNvPr>
            <p:cNvSpPr/>
            <p:nvPr/>
          </p:nvSpPr>
          <p:spPr>
            <a:xfrm>
              <a:off x="7780456" y="1594367"/>
              <a:ext cx="1308054" cy="64358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CC0D5D3-BF78-5E47-A9FA-39C69549D846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7425556" y="1916158"/>
              <a:ext cx="354900" cy="2272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5CBD7E86-8E44-8049-B67B-6356800940C6}"/>
                </a:ext>
              </a:extLst>
            </p:cNvPr>
            <p:cNvCxnSpPr>
              <a:stCxn id="14" idx="3"/>
              <a:endCxn id="17" idx="1"/>
            </p:cNvCxnSpPr>
            <p:nvPr/>
          </p:nvCxnSpPr>
          <p:spPr>
            <a:xfrm flipV="1">
              <a:off x="9088510" y="1913921"/>
              <a:ext cx="433076" cy="22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Predefined Process 16">
              <a:extLst>
                <a:ext uri="{FF2B5EF4-FFF2-40B4-BE49-F238E27FC236}">
                  <a16:creationId xmlns:a16="http://schemas.microsoft.com/office/drawing/2014/main" id="{9ABC2850-ED3C-0748-89E8-15C6132AD9B8}"/>
                </a:ext>
              </a:extLst>
            </p:cNvPr>
            <p:cNvSpPr/>
            <p:nvPr/>
          </p:nvSpPr>
          <p:spPr>
            <a:xfrm>
              <a:off x="9521586" y="1570920"/>
              <a:ext cx="1472392" cy="68600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Automation Design</a:t>
              </a:r>
            </a:p>
          </p:txBody>
        </p:sp>
        <p:sp>
          <p:nvSpPr>
            <p:cNvPr id="18" name="Predefined Process 17">
              <a:extLst>
                <a:ext uri="{FF2B5EF4-FFF2-40B4-BE49-F238E27FC236}">
                  <a16:creationId xmlns:a16="http://schemas.microsoft.com/office/drawing/2014/main" id="{5F81121C-B221-2249-825A-2745D5E909C0}"/>
                </a:ext>
              </a:extLst>
            </p:cNvPr>
            <p:cNvSpPr/>
            <p:nvPr/>
          </p:nvSpPr>
          <p:spPr>
            <a:xfrm>
              <a:off x="9400029" y="3308370"/>
              <a:ext cx="1720201" cy="689841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Script Development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2B7F5A7A-034A-EA4D-B508-F3EBC66634B9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rot="16200000" flipH="1">
              <a:off x="9733232" y="2781472"/>
              <a:ext cx="1051448" cy="23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redefined Process 19">
              <a:extLst>
                <a:ext uri="{FF2B5EF4-FFF2-40B4-BE49-F238E27FC236}">
                  <a16:creationId xmlns:a16="http://schemas.microsoft.com/office/drawing/2014/main" id="{54F0B94F-9CB3-984F-AD19-6484B24F925C}"/>
                </a:ext>
              </a:extLst>
            </p:cNvPr>
            <p:cNvSpPr/>
            <p:nvPr/>
          </p:nvSpPr>
          <p:spPr>
            <a:xfrm>
              <a:off x="7406963" y="3309575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Automation Execution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BA5554C-5837-B049-8E86-52C33276341B}"/>
                </a:ext>
              </a:extLst>
            </p:cNvPr>
            <p:cNvCxnSpPr>
              <a:stCxn id="18" idx="1"/>
              <a:endCxn id="20" idx="3"/>
            </p:cNvCxnSpPr>
            <p:nvPr/>
          </p:nvCxnSpPr>
          <p:spPr>
            <a:xfrm rot="10800000" flipV="1">
              <a:off x="8919237" y="3653291"/>
              <a:ext cx="480793" cy="32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26ECEF6-910A-854D-9514-534B4D2B5241}"/>
                </a:ext>
              </a:extLst>
            </p:cNvPr>
            <p:cNvCxnSpPr>
              <a:stCxn id="5" idx="1"/>
              <a:endCxn id="23" idx="1"/>
            </p:cNvCxnSpPr>
            <p:nvPr/>
          </p:nvCxnSpPr>
          <p:spPr>
            <a:xfrm rot="10800000" flipV="1">
              <a:off x="2113597" y="1922680"/>
              <a:ext cx="47668" cy="3501571"/>
            </a:xfrm>
            <a:prstGeom prst="bentConnector3">
              <a:avLst>
                <a:gd name="adj1" fmla="val 923532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edefined Process 22">
              <a:extLst>
                <a:ext uri="{FF2B5EF4-FFF2-40B4-BE49-F238E27FC236}">
                  <a16:creationId xmlns:a16="http://schemas.microsoft.com/office/drawing/2014/main" id="{7345ADA0-D75D-7544-8133-F3F0DCD58B4E}"/>
                </a:ext>
              </a:extLst>
            </p:cNvPr>
            <p:cNvSpPr/>
            <p:nvPr/>
          </p:nvSpPr>
          <p:spPr>
            <a:xfrm>
              <a:off x="2113597" y="5125434"/>
              <a:ext cx="1627287" cy="5976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Perf. Requirement</a:t>
              </a:r>
            </a:p>
          </p:txBody>
        </p:sp>
        <p:sp>
          <p:nvSpPr>
            <p:cNvPr id="24" name="Predefined Process 23">
              <a:extLst>
                <a:ext uri="{FF2B5EF4-FFF2-40B4-BE49-F238E27FC236}">
                  <a16:creationId xmlns:a16="http://schemas.microsoft.com/office/drawing/2014/main" id="{39AD2B1E-6F0D-FE4B-824D-38B6ABD11D3C}"/>
                </a:ext>
              </a:extLst>
            </p:cNvPr>
            <p:cNvSpPr/>
            <p:nvPr/>
          </p:nvSpPr>
          <p:spPr>
            <a:xfrm>
              <a:off x="4226865" y="5102316"/>
              <a:ext cx="1696871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Script Development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5ED77064-9105-CA45-96A5-D0B08B36B31B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 flipV="1">
              <a:off x="3740884" y="5422356"/>
              <a:ext cx="485981" cy="1896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Predefined Process 25">
              <a:extLst>
                <a:ext uri="{FF2B5EF4-FFF2-40B4-BE49-F238E27FC236}">
                  <a16:creationId xmlns:a16="http://schemas.microsoft.com/office/drawing/2014/main" id="{893347EA-E704-0646-9962-B3868F25578D}"/>
                </a:ext>
              </a:extLst>
            </p:cNvPr>
            <p:cNvSpPr/>
            <p:nvPr/>
          </p:nvSpPr>
          <p:spPr>
            <a:xfrm>
              <a:off x="6340486" y="5102316"/>
              <a:ext cx="1361766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err="1">
                  <a:solidFill>
                    <a:schemeClr val="accent1">
                      <a:lumMod val="50000"/>
                    </a:schemeClr>
                  </a:solidFill>
                </a:rPr>
                <a:t>Env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. Readiness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6354CD-CECB-C640-9867-6DD5CDE40651}"/>
                </a:ext>
              </a:extLst>
            </p:cNvPr>
            <p:cNvGrpSpPr/>
            <p:nvPr/>
          </p:nvGrpSpPr>
          <p:grpSpPr>
            <a:xfrm>
              <a:off x="6462923" y="5602248"/>
              <a:ext cx="1116892" cy="1123906"/>
              <a:chOff x="5361384" y="5582404"/>
              <a:chExt cx="1336431" cy="134482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066BA82-2FA7-C342-9499-73012F8DAB5B}"/>
                  </a:ext>
                </a:extLst>
              </p:cNvPr>
              <p:cNvGrpSpPr/>
              <p:nvPr/>
            </p:nvGrpSpPr>
            <p:grpSpPr>
              <a:xfrm>
                <a:off x="5638244" y="5582404"/>
                <a:ext cx="782710" cy="779668"/>
                <a:chOff x="5251562" y="-1040163"/>
                <a:chExt cx="1216152" cy="121142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CF0A37E6-770C-9249-BC3D-0632D33CC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1562" y="-1040163"/>
                  <a:ext cx="1216152" cy="7205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9DB88AD-5E6B-A142-AAED-8A66FFD71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86775" y="-809904"/>
                  <a:ext cx="793510" cy="98116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7415E8EE-AF0E-D846-B9E2-6C12690B4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909" y="-458575"/>
                  <a:ext cx="491231" cy="576171"/>
                </a:xfrm>
                <a:prstGeom prst="rect">
                  <a:avLst/>
                </a:prstGeom>
                <a:noFill/>
                <a:effectLst>
                  <a:outerShdw blurRad="38100" sx="102000" sy="102000" algn="ctr" rotWithShape="0">
                    <a:schemeClr val="bg1">
                      <a:alpha val="80000"/>
                    </a:schemeClr>
                  </a:outerShdw>
                </a:effec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A71F88-E476-9442-902C-C915EA11B1DE}"/>
                  </a:ext>
                </a:extLst>
              </p:cNvPr>
              <p:cNvSpPr txBox="1"/>
              <p:nvPr/>
            </p:nvSpPr>
            <p:spPr>
              <a:xfrm>
                <a:off x="5361384" y="6356403"/>
                <a:ext cx="1336431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Performance Test Engineer</a:t>
                </a:r>
              </a:p>
            </p:txBody>
          </p:sp>
        </p:grp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685D863-B21E-C64A-8F6D-A2719D0DC543}"/>
                </a:ext>
              </a:extLst>
            </p:cNvPr>
            <p:cNvCxnSpPr>
              <a:stCxn id="24" idx="3"/>
              <a:endCxn id="26" idx="1"/>
            </p:cNvCxnSpPr>
            <p:nvPr/>
          </p:nvCxnSpPr>
          <p:spPr>
            <a:xfrm flipV="1">
              <a:off x="5923736" y="5422152"/>
              <a:ext cx="416750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redefined Process 28">
              <a:extLst>
                <a:ext uri="{FF2B5EF4-FFF2-40B4-BE49-F238E27FC236}">
                  <a16:creationId xmlns:a16="http://schemas.microsoft.com/office/drawing/2014/main" id="{2E81E0D7-CE73-EF4E-A980-6ADEDE39B4DA}"/>
                </a:ext>
              </a:extLst>
            </p:cNvPr>
            <p:cNvSpPr/>
            <p:nvPr/>
          </p:nvSpPr>
          <p:spPr>
            <a:xfrm>
              <a:off x="8065143" y="5102316"/>
              <a:ext cx="1297145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Perf. Test Execution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8B519D52-2D06-D841-954E-F995D992CA7D}"/>
                </a:ext>
              </a:extLst>
            </p:cNvPr>
            <p:cNvCxnSpPr>
              <a:stCxn id="26" idx="3"/>
              <a:endCxn id="29" idx="1"/>
            </p:cNvCxnSpPr>
            <p:nvPr/>
          </p:nvCxnSpPr>
          <p:spPr>
            <a:xfrm>
              <a:off x="7702252" y="5422152"/>
              <a:ext cx="362891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2780920-4FF4-A34F-82A2-9205BA70FF9F}"/>
                </a:ext>
              </a:extLst>
            </p:cNvPr>
            <p:cNvCxnSpPr>
              <a:stCxn id="14" idx="0"/>
              <a:endCxn id="11" idx="0"/>
            </p:cNvCxnSpPr>
            <p:nvPr/>
          </p:nvCxnSpPr>
          <p:spPr>
            <a:xfrm rot="16200000" flipH="1" flipV="1">
              <a:off x="7608687" y="773114"/>
              <a:ext cx="4544" cy="1647049"/>
            </a:xfrm>
            <a:prstGeom prst="bentConnector3">
              <a:avLst>
                <a:gd name="adj1" fmla="val -503081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197">
              <a:extLst>
                <a:ext uri="{FF2B5EF4-FFF2-40B4-BE49-F238E27FC236}">
                  <a16:creationId xmlns:a16="http://schemas.microsoft.com/office/drawing/2014/main" id="{0DBAE2E6-5B99-FF45-8538-E607ADC15A26}"/>
                </a:ext>
              </a:extLst>
            </p:cNvPr>
            <p:cNvCxnSpPr>
              <a:stCxn id="68" idx="1"/>
              <a:endCxn id="9" idx="2"/>
            </p:cNvCxnSpPr>
            <p:nvPr/>
          </p:nvCxnSpPr>
          <p:spPr>
            <a:xfrm flipH="1" flipV="1">
              <a:off x="5275333" y="2237949"/>
              <a:ext cx="1206250" cy="175377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198">
              <a:extLst>
                <a:ext uri="{FF2B5EF4-FFF2-40B4-BE49-F238E27FC236}">
                  <a16:creationId xmlns:a16="http://schemas.microsoft.com/office/drawing/2014/main" id="{F00F16EB-94D0-284A-A472-B8806CEF86AE}"/>
                </a:ext>
              </a:extLst>
            </p:cNvPr>
            <p:cNvCxnSpPr>
              <a:stCxn id="68" idx="3"/>
              <a:endCxn id="14" idx="2"/>
            </p:cNvCxnSpPr>
            <p:nvPr/>
          </p:nvCxnSpPr>
          <p:spPr>
            <a:xfrm flipV="1">
              <a:off x="7092934" y="2237949"/>
              <a:ext cx="1341549" cy="175377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D46A6383-C02F-5D4C-A5AA-3AACF54AEFFC}"/>
                </a:ext>
              </a:extLst>
            </p:cNvPr>
            <p:cNvCxnSpPr>
              <a:stCxn id="61" idx="3"/>
              <a:endCxn id="17" idx="3"/>
            </p:cNvCxnSpPr>
            <p:nvPr/>
          </p:nvCxnSpPr>
          <p:spPr>
            <a:xfrm flipV="1">
              <a:off x="8468774" y="1913921"/>
              <a:ext cx="2525204" cy="2239911"/>
            </a:xfrm>
            <a:prstGeom prst="bentConnector3">
              <a:avLst>
                <a:gd name="adj1" fmla="val 109053"/>
              </a:avLst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210">
              <a:extLst>
                <a:ext uri="{FF2B5EF4-FFF2-40B4-BE49-F238E27FC236}">
                  <a16:creationId xmlns:a16="http://schemas.microsoft.com/office/drawing/2014/main" id="{ACCE956F-A589-504F-A94B-2DAC5B2E1BA6}"/>
                </a:ext>
              </a:extLst>
            </p:cNvPr>
            <p:cNvCxnSpPr>
              <a:stCxn id="61" idx="3"/>
              <a:endCxn id="18" idx="2"/>
            </p:cNvCxnSpPr>
            <p:nvPr/>
          </p:nvCxnSpPr>
          <p:spPr>
            <a:xfrm flipV="1">
              <a:off x="8468774" y="3998211"/>
              <a:ext cx="1791356" cy="155621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Predefined Process 35">
              <a:extLst>
                <a:ext uri="{FF2B5EF4-FFF2-40B4-BE49-F238E27FC236}">
                  <a16:creationId xmlns:a16="http://schemas.microsoft.com/office/drawing/2014/main" id="{03422CBE-5F94-354E-A418-FBCD0E5BF082}"/>
                </a:ext>
              </a:extLst>
            </p:cNvPr>
            <p:cNvSpPr/>
            <p:nvPr/>
          </p:nvSpPr>
          <p:spPr>
            <a:xfrm>
              <a:off x="5445545" y="3315595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3B8EB6C-A0E2-7740-8FC4-FEFE0E664FE0}"/>
                </a:ext>
              </a:extLst>
            </p:cNvPr>
            <p:cNvCxnSpPr>
              <a:stCxn id="20" idx="1"/>
              <a:endCxn id="36" idx="3"/>
            </p:cNvCxnSpPr>
            <p:nvPr/>
          </p:nvCxnSpPr>
          <p:spPr>
            <a:xfrm rot="10800000" flipV="1">
              <a:off x="6957819" y="3656539"/>
              <a:ext cx="449145" cy="602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245">
              <a:extLst>
                <a:ext uri="{FF2B5EF4-FFF2-40B4-BE49-F238E27FC236}">
                  <a16:creationId xmlns:a16="http://schemas.microsoft.com/office/drawing/2014/main" id="{C69B2FD9-648A-2F46-B2B7-6817F0745FE7}"/>
                </a:ext>
              </a:extLst>
            </p:cNvPr>
            <p:cNvCxnSpPr>
              <a:stCxn id="61" idx="1"/>
              <a:endCxn id="36" idx="2"/>
            </p:cNvCxnSpPr>
            <p:nvPr/>
          </p:nvCxnSpPr>
          <p:spPr>
            <a:xfrm flipH="1" flipV="1">
              <a:off x="6201682" y="4009522"/>
              <a:ext cx="1655741" cy="144310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263">
              <a:extLst>
                <a:ext uri="{FF2B5EF4-FFF2-40B4-BE49-F238E27FC236}">
                  <a16:creationId xmlns:a16="http://schemas.microsoft.com/office/drawing/2014/main" id="{EE04D3A5-E9B5-C84C-A13D-108CE0662E3D}"/>
                </a:ext>
              </a:extLst>
            </p:cNvPr>
            <p:cNvCxnSpPr>
              <a:stCxn id="66" idx="1"/>
              <a:endCxn id="23" idx="2"/>
            </p:cNvCxnSpPr>
            <p:nvPr/>
          </p:nvCxnSpPr>
          <p:spPr>
            <a:xfrm flipH="1" flipV="1">
              <a:off x="2927241" y="5723070"/>
              <a:ext cx="3786001" cy="266898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266">
              <a:extLst>
                <a:ext uri="{FF2B5EF4-FFF2-40B4-BE49-F238E27FC236}">
                  <a16:creationId xmlns:a16="http://schemas.microsoft.com/office/drawing/2014/main" id="{C67DF0AD-F55B-324A-8061-8D9A0F3E728A}"/>
                </a:ext>
              </a:extLst>
            </p:cNvPr>
            <p:cNvCxnSpPr>
              <a:stCxn id="66" idx="1"/>
              <a:endCxn id="24" idx="2"/>
            </p:cNvCxnSpPr>
            <p:nvPr/>
          </p:nvCxnSpPr>
          <p:spPr>
            <a:xfrm flipH="1" flipV="1">
              <a:off x="5075301" y="5742396"/>
              <a:ext cx="1637941" cy="247572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269">
              <a:extLst>
                <a:ext uri="{FF2B5EF4-FFF2-40B4-BE49-F238E27FC236}">
                  <a16:creationId xmlns:a16="http://schemas.microsoft.com/office/drawing/2014/main" id="{17651CF2-1313-C449-84F1-F00E3A5DABA2}"/>
                </a:ext>
              </a:extLst>
            </p:cNvPr>
            <p:cNvCxnSpPr>
              <a:endCxn id="29" idx="2"/>
            </p:cNvCxnSpPr>
            <p:nvPr/>
          </p:nvCxnSpPr>
          <p:spPr>
            <a:xfrm flipV="1">
              <a:off x="7488100" y="5742396"/>
              <a:ext cx="1225616" cy="457608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Predefined Process 41">
              <a:extLst>
                <a:ext uri="{FF2B5EF4-FFF2-40B4-BE49-F238E27FC236}">
                  <a16:creationId xmlns:a16="http://schemas.microsoft.com/office/drawing/2014/main" id="{CA071991-DBAC-3A42-AA8E-BC8FD8EA98FA}"/>
                </a:ext>
              </a:extLst>
            </p:cNvPr>
            <p:cNvSpPr/>
            <p:nvPr/>
          </p:nvSpPr>
          <p:spPr>
            <a:xfrm>
              <a:off x="9743462" y="5102316"/>
              <a:ext cx="1427462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Perf.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Result Publishing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C1D4C8B7-186A-074F-B025-EC712A6F1749}"/>
                </a:ext>
              </a:extLst>
            </p:cNvPr>
            <p:cNvCxnSpPr>
              <a:stCxn id="29" idx="3"/>
              <a:endCxn id="42" idx="1"/>
            </p:cNvCxnSpPr>
            <p:nvPr/>
          </p:nvCxnSpPr>
          <p:spPr>
            <a:xfrm flipV="1">
              <a:off x="9362288" y="5422152"/>
              <a:ext cx="381174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281">
              <a:extLst>
                <a:ext uri="{FF2B5EF4-FFF2-40B4-BE49-F238E27FC236}">
                  <a16:creationId xmlns:a16="http://schemas.microsoft.com/office/drawing/2014/main" id="{098415FB-92F8-864F-A8C3-96F38DC9D961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525405" y="5741988"/>
              <a:ext cx="2931788" cy="458016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5E4AD780-1D8B-AC4F-9E8D-7CB72BF01534}"/>
                </a:ext>
              </a:extLst>
            </p:cNvPr>
            <p:cNvCxnSpPr>
              <a:stCxn id="36" idx="1"/>
              <a:endCxn id="9" idx="2"/>
            </p:cNvCxnSpPr>
            <p:nvPr/>
          </p:nvCxnSpPr>
          <p:spPr>
            <a:xfrm rot="10800000">
              <a:off x="5275333" y="2237949"/>
              <a:ext cx="170212" cy="1424610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92BEE0-8DA7-BB4E-BF2B-080DAE4E55C2}"/>
                </a:ext>
              </a:extLst>
            </p:cNvPr>
            <p:cNvGrpSpPr/>
            <p:nvPr/>
          </p:nvGrpSpPr>
          <p:grpSpPr>
            <a:xfrm>
              <a:off x="7552662" y="3848156"/>
              <a:ext cx="1220874" cy="1074690"/>
              <a:chOff x="5191997" y="2899179"/>
              <a:chExt cx="1460853" cy="1285934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8F6210E-5A2D-6144-84A9-5B33092430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753" b="94247" l="4907" r="9390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24" t="5153" r="5906" b="4978"/>
              <a:stretch/>
            </p:blipFill>
            <p:spPr>
              <a:xfrm>
                <a:off x="5556663" y="2899179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FBEBE-46EF-CA4C-843F-8E62870127BA}"/>
                  </a:ext>
                </a:extLst>
              </p:cNvPr>
              <p:cNvSpPr txBox="1"/>
              <p:nvPr/>
            </p:nvSpPr>
            <p:spPr>
              <a:xfrm>
                <a:off x="5191997" y="3614288"/>
                <a:ext cx="1460853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>
                    <a:latin typeface="Marker Felt Thin" charset="0"/>
                    <a:ea typeface="Marker Felt Thin" charset="0"/>
                    <a:cs typeface="Marker Felt Thin" charset="0"/>
                  </a:rPr>
                  <a:t>Test Automation </a:t>
                </a: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Engineer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63D4679-73F9-BB4E-9CFA-81A0AB97A8CD}"/>
                </a:ext>
              </a:extLst>
            </p:cNvPr>
            <p:cNvGrpSpPr/>
            <p:nvPr/>
          </p:nvGrpSpPr>
          <p:grpSpPr>
            <a:xfrm>
              <a:off x="3452880" y="3644842"/>
              <a:ext cx="773986" cy="894329"/>
              <a:chOff x="10134602" y="403390"/>
              <a:chExt cx="926123" cy="10701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B425CA1D-1AF2-6242-9517-9B1811CB1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03390"/>
                <a:ext cx="731520" cy="731518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9F7906-B636-984D-AB98-8BBDE9A91FE6}"/>
                  </a:ext>
                </a:extLst>
              </p:cNvPr>
              <p:cNvSpPr txBox="1"/>
              <p:nvPr/>
            </p:nvSpPr>
            <p:spPr>
              <a:xfrm>
                <a:off x="10134602" y="1132860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97C97463-EFC0-E04A-96A4-4DAC61A25B56}"/>
                </a:ext>
              </a:extLst>
            </p:cNvPr>
            <p:cNvSpPr/>
            <p:nvPr/>
          </p:nvSpPr>
          <p:spPr>
            <a:xfrm rot="19484995">
              <a:off x="2886137" y="4329259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Arrow 48">
              <a:extLst>
                <a:ext uri="{FF2B5EF4-FFF2-40B4-BE49-F238E27FC236}">
                  <a16:creationId xmlns:a16="http://schemas.microsoft.com/office/drawing/2014/main" id="{A7AF59C2-8CE3-CE44-A61A-C12A391F294C}"/>
                </a:ext>
              </a:extLst>
            </p:cNvPr>
            <p:cNvSpPr/>
            <p:nvPr/>
          </p:nvSpPr>
          <p:spPr>
            <a:xfrm rot="5400000">
              <a:off x="3548259" y="3148693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FE35AFAB-A6F9-004E-8143-54EA421D25FE}"/>
                </a:ext>
              </a:extLst>
            </p:cNvPr>
            <p:cNvSpPr/>
            <p:nvPr/>
          </p:nvSpPr>
          <p:spPr>
            <a:xfrm rot="10800000">
              <a:off x="4208802" y="3837873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Arrow 50">
              <a:extLst>
                <a:ext uri="{FF2B5EF4-FFF2-40B4-BE49-F238E27FC236}">
                  <a16:creationId xmlns:a16="http://schemas.microsoft.com/office/drawing/2014/main" id="{0A5D0C62-3EAB-9A4F-A958-102F721AC2CB}"/>
                </a:ext>
              </a:extLst>
            </p:cNvPr>
            <p:cNvSpPr/>
            <p:nvPr/>
          </p:nvSpPr>
          <p:spPr>
            <a:xfrm rot="13649252">
              <a:off x="4082943" y="4424911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F286F8-3EF5-1242-9466-7696F5B288EB}"/>
                </a:ext>
              </a:extLst>
            </p:cNvPr>
            <p:cNvSpPr txBox="1"/>
            <p:nvPr/>
          </p:nvSpPr>
          <p:spPr>
            <a:xfrm>
              <a:off x="2776457" y="3563805"/>
              <a:ext cx="987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Observe/Support</a:t>
              </a:r>
            </a:p>
          </p:txBody>
        </p:sp>
        <p:cxnSp>
          <p:nvCxnSpPr>
            <p:cNvPr id="53" name="Elbow Connector 329">
              <a:extLst>
                <a:ext uri="{FF2B5EF4-FFF2-40B4-BE49-F238E27FC236}">
                  <a16:creationId xmlns:a16="http://schemas.microsoft.com/office/drawing/2014/main" id="{BB5FC405-12E3-2241-B087-9BD9EABA6A3F}"/>
                </a:ext>
              </a:extLst>
            </p:cNvPr>
            <p:cNvCxnSpPr>
              <a:stCxn id="68" idx="3"/>
              <a:endCxn id="17" idx="2"/>
            </p:cNvCxnSpPr>
            <p:nvPr/>
          </p:nvCxnSpPr>
          <p:spPr>
            <a:xfrm flipV="1">
              <a:off x="7092934" y="2256922"/>
              <a:ext cx="3164848" cy="156404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33751B9E-322F-AF4D-88BA-DE2EC162AFFC}"/>
                </a:ext>
              </a:extLst>
            </p:cNvPr>
            <p:cNvSpPr/>
            <p:nvPr/>
          </p:nvSpPr>
          <p:spPr>
            <a:xfrm>
              <a:off x="11555604" y="1247268"/>
              <a:ext cx="384678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functional</a:t>
              </a:r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979980ED-3797-684A-9457-1771248633AD}"/>
                </a:ext>
              </a:extLst>
            </p:cNvPr>
            <p:cNvSpPr/>
            <p:nvPr/>
          </p:nvSpPr>
          <p:spPr>
            <a:xfrm>
              <a:off x="11555604" y="3057147"/>
              <a:ext cx="258554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automation</a:t>
              </a:r>
            </a:p>
          </p:txBody>
        </p:sp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E3AA998D-E17E-EB47-81D9-F70108BB6D09}"/>
                </a:ext>
              </a:extLst>
            </p:cNvPr>
            <p:cNvSpPr/>
            <p:nvPr/>
          </p:nvSpPr>
          <p:spPr>
            <a:xfrm>
              <a:off x="11555604" y="4797662"/>
              <a:ext cx="296392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performance</a:t>
              </a:r>
            </a:p>
          </p:txBody>
        </p:sp>
        <p:cxnSp>
          <p:nvCxnSpPr>
            <p:cNvPr id="57" name="Elbow Connector 76">
              <a:extLst>
                <a:ext uri="{FF2B5EF4-FFF2-40B4-BE49-F238E27FC236}">
                  <a16:creationId xmlns:a16="http://schemas.microsoft.com/office/drawing/2014/main" id="{9EF299CB-7F8E-A347-B008-0BA579BE3027}"/>
                </a:ext>
              </a:extLst>
            </p:cNvPr>
            <p:cNvCxnSpPr>
              <a:stCxn id="68" idx="1"/>
              <a:endCxn id="36" idx="0"/>
            </p:cNvCxnSpPr>
            <p:nvPr/>
          </p:nvCxnSpPr>
          <p:spPr>
            <a:xfrm flipH="1">
              <a:off x="6201682" y="2413326"/>
              <a:ext cx="279901" cy="902269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77">
              <a:extLst>
                <a:ext uri="{FF2B5EF4-FFF2-40B4-BE49-F238E27FC236}">
                  <a16:creationId xmlns:a16="http://schemas.microsoft.com/office/drawing/2014/main" id="{7C2E8574-50D9-CE49-AE4A-4382BBE95EF6}"/>
                </a:ext>
              </a:extLst>
            </p:cNvPr>
            <p:cNvCxnSpPr>
              <a:stCxn id="20" idx="0"/>
              <a:endCxn id="17" idx="2"/>
            </p:cNvCxnSpPr>
            <p:nvPr/>
          </p:nvCxnSpPr>
          <p:spPr>
            <a:xfrm flipV="1">
              <a:off x="8163100" y="2256922"/>
              <a:ext cx="2094682" cy="1052653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13119F8E-5D08-E647-8AA9-E120E1BC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6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https://nexiality.github.io/documentation/commands/io/</a:t>
            </a:r>
            <a:r>
              <a:rPr lang="en-US" dirty="0"/>
              <a:t> </a:t>
            </a:r>
          </a:p>
          <a:p>
            <a:r>
              <a:rPr lang="en-US" dirty="0"/>
              <a:t>Basic CSV automation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base64(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make/copy/rename/move/delete/list*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read/write*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expected,actual,failFast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var,expected,actual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var,profile,inputFile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searchAndReplace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file,config,saveAs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zip/unzip</a:t>
            </a:r>
          </a:p>
          <a:p>
            <a:r>
              <a:rPr lang="en-US" dirty="0"/>
              <a:t>Additional capabilities via Nexial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4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https://nexiality.github.io/documentation/commands/excel/</a:t>
            </a:r>
            <a:r>
              <a:rPr lang="en-US" dirty="0"/>
              <a:t> </a:t>
            </a:r>
          </a:p>
          <a:p>
            <a:r>
              <a:rPr lang="en-US" dirty="0"/>
              <a:t>Commands to automate basic Excel features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writeVar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writeAcross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writeDown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assert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csv()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columnarC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Currently no automation on</a:t>
            </a:r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Charting</a:t>
            </a:r>
          </a:p>
          <a:p>
            <a:pPr lvl="1"/>
            <a:r>
              <a:rPr lang="en-US" dirty="0"/>
              <a:t>Cell Merging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47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https://nexiality.github.io/documentation/commands/csv/</a:t>
            </a:r>
            <a:r>
              <a:rPr lang="en-US" dirty="0">
                <a:solidFill>
                  <a:srgbClr val="41A1C5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/>
              <a:t>Basic CSV automation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expected,actual,failFast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compareExtended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var,profile,expected,actual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convertExcel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excel,worksheet,csvFile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fromExcel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excel,worksheet,csvFile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https://nexiality.github.io/documentation/expressions/CSVexpression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25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https://nexiality.github.io/documentation/commands/json/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Available JSON commands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addOrReplace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json,jsonpath,input,var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 correctness,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wellformed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element present, element count, value(s)…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value(s), count…</a:t>
            </a:r>
          </a:p>
          <a:p>
            <a:r>
              <a:rPr lang="en-US" dirty="0"/>
              <a:t>Utilize Nexial </a:t>
            </a:r>
            <a:r>
              <a:rPr lang="en-US" dirty="0" err="1"/>
              <a:t>JsonPath</a:t>
            </a:r>
            <a:r>
              <a:rPr lang="en-US" dirty="0"/>
              <a:t> to reference one or more nodes within JSON doc.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https://nexiality.github.io/documentation/jsonpath/index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/>
              <a:t>Simple notations, but not suitable for very complex structure. No function support.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https://nexiality.github.io/documentation/expressions/JSONexpression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6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https://nexiality.github.io/documentation/commands/xml/</a:t>
            </a:r>
            <a:r>
              <a:rPr lang="en-US" dirty="0">
                <a:solidFill>
                  <a:srgbClr val="41A1C5"/>
                </a:solidFill>
              </a:rPr>
              <a:t> </a:t>
            </a:r>
            <a:endParaRPr lang="en-US" dirty="0"/>
          </a:p>
          <a:p>
            <a:r>
              <a:rPr lang="en-US" dirty="0"/>
              <a:t>Available XML commands: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 correctness,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wellformed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elements, value(s)…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value(s), count</a:t>
            </a:r>
          </a:p>
          <a:p>
            <a:r>
              <a:rPr lang="en-US" dirty="0"/>
              <a:t>Uses standard XPath 2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https://www.webtoolkitonline.com/xml-xpath-tester.html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>
                <a:solidFill>
                  <a:srgbClr val="41A1C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http://xpather.com/</a:t>
            </a:r>
            <a:r>
              <a:rPr lang="en-US" dirty="0"/>
              <a:t> 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https://nexiality.github.io/documentation/expressions/XMLexpression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23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92D2-C988-3743-ABB4-9DA78BEE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9A89-AA9E-2243-B7D2-396BB771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 / Excel / JSON / XML commands</a:t>
            </a:r>
          </a:p>
          <a:p>
            <a:pPr lvl="1"/>
            <a:r>
              <a:rPr lang="en-US" dirty="0"/>
              <a:t>Some Nexial Expressions as well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the difference between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[EXCEL(file) =&gt; read(…) save(…)]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to extract byte values off a file content?</a:t>
            </a:r>
          </a:p>
          <a:p>
            <a:pPr lvl="1"/>
            <a:r>
              <a:rPr lang="en-US" dirty="0"/>
              <a:t>How to forcefully stop execution only if an error occurs within a "critical" section (block of steps)?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634C-3052-E64B-B7F1-B95A0B56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1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Expression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Express data type specific operations</a:t>
            </a:r>
          </a:p>
          <a:p>
            <a:pPr lvl="1"/>
            <a:r>
              <a:rPr lang="en-US" dirty="0"/>
              <a:t>Type-aware transformations and operations.</a:t>
            </a:r>
          </a:p>
          <a:p>
            <a:pPr lvl="1"/>
            <a:r>
              <a:rPr lang="en-US" dirty="0"/>
              <a:t>Operation chaining.</a:t>
            </a:r>
          </a:p>
          <a:p>
            <a:pPr lvl="1"/>
            <a:r>
              <a:rPr lang="en-US" dirty="0"/>
              <a:t>Interoperable with data variables and built-in functions.</a:t>
            </a:r>
          </a:p>
          <a:p>
            <a:pPr lvl="1"/>
            <a:r>
              <a:rPr lang="en-US" dirty="0"/>
              <a:t>Concise, efficient resource utilization, maintainability, possibly simpler.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…]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40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Variables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https://nexiality.github.io/documentation/systemvars/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Predefined configurations:</a:t>
            </a:r>
          </a:p>
          <a:p>
            <a:pPr lvl="1"/>
            <a:r>
              <a:rPr lang="en-US" dirty="0"/>
              <a:t>Control Nexial behavior during execution.</a:t>
            </a:r>
          </a:p>
          <a:p>
            <a:pPr lvl="1"/>
            <a:r>
              <a:rPr lang="en-US" dirty="0"/>
              <a:t>Expose system-level information/metadata.</a:t>
            </a:r>
          </a:p>
          <a:p>
            <a:pPr lvl="1"/>
            <a:r>
              <a:rPr lang="en-US" dirty="0"/>
              <a:t>Mostly prefixed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</a:t>
            </a:r>
          </a:p>
          <a:p>
            <a:pPr lvl="1"/>
            <a:r>
              <a:rPr lang="en-US" dirty="0"/>
              <a:t>Many of the Java runtime environment variables are also exposed</a:t>
            </a:r>
          </a:p>
          <a:p>
            <a:pPr lvl="2"/>
            <a:r>
              <a:rPr lang="en-US" dirty="0"/>
              <a:t>Prefixed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Which System Variable can throttle the speed of my execution?</a:t>
            </a:r>
          </a:p>
          <a:p>
            <a:pPr lvl="1"/>
            <a:r>
              <a:rPr lang="en-US" dirty="0"/>
              <a:t>Which System Variable can I use to make OS-specific execution?</a:t>
            </a:r>
          </a:p>
          <a:p>
            <a:pPr lvl="1"/>
            <a:r>
              <a:rPr lang="en-US" dirty="0"/>
              <a:t>Which System Variable will terminate my execution after x number of FAIL's?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6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https://nexiality.github.io/documentation/commands/base/macro(file,sheet,name)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Collect a well-defined set of test steps as an reusable sequence.</a:t>
            </a:r>
          </a:p>
          <a:p>
            <a:pPr lvl="1"/>
            <a:r>
              <a:rPr lang="en-US" dirty="0"/>
              <a:t>Improve reusability (best combined with a common data strategy).</a:t>
            </a:r>
          </a:p>
          <a:p>
            <a:pPr lvl="1"/>
            <a:r>
              <a:rPr lang="en-US" dirty="0"/>
              <a:t>Improve readability</a:t>
            </a:r>
          </a:p>
          <a:p>
            <a:pPr lvl="1"/>
            <a:r>
              <a:rPr lang="en-US" dirty="0"/>
              <a:t>Improve control</a:t>
            </a:r>
          </a:p>
          <a:p>
            <a:r>
              <a:rPr lang="en-US" dirty="0"/>
              <a:t>Macros are stored in a "macro" file</a:t>
            </a:r>
          </a:p>
          <a:p>
            <a:pPr lvl="1"/>
            <a:r>
              <a:rPr lang="en-US" dirty="0"/>
              <a:t>Copy from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${NEXIAL_HOME}/template/nexial-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macro.xlsx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Macro file can contain multiple macros.</a:t>
            </a:r>
          </a:p>
          <a:p>
            <a:pPr lvl="1"/>
            <a:r>
              <a:rPr lang="en-US" dirty="0"/>
              <a:t>Each worksheet is considered as a "library".</a:t>
            </a:r>
          </a:p>
          <a:p>
            <a:pPr lvl="1"/>
            <a:r>
              <a:rPr lang="en-US" dirty="0"/>
              <a:t>Referenced by its file, worksheet and macro 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14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Lab 6</a:t>
            </a:r>
          </a:p>
          <a:p>
            <a:r>
              <a:rPr lang="en-US" dirty="0"/>
              <a:t>Rewrite Lab 7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the prep work towards effective use of macros?</a:t>
            </a:r>
          </a:p>
          <a:p>
            <a:pPr lvl="1"/>
            <a:r>
              <a:rPr lang="en-US" dirty="0"/>
              <a:t>How to organize macros?</a:t>
            </a:r>
          </a:p>
          <a:p>
            <a:pPr lvl="1"/>
            <a:r>
              <a:rPr lang="en-US" dirty="0"/>
              <a:t>How to create "global" macro libraries?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2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B8D5-00F0-564E-90F8-95DEA52E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Scaling Beyond Expectation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B9C743-26A4-6541-A859-0A564569BC46}"/>
              </a:ext>
            </a:extLst>
          </p:cNvPr>
          <p:cNvGrpSpPr/>
          <p:nvPr/>
        </p:nvGrpSpPr>
        <p:grpSpPr>
          <a:xfrm>
            <a:off x="2057209" y="2246110"/>
            <a:ext cx="9827656" cy="4392996"/>
            <a:chOff x="1895149" y="1576462"/>
            <a:chExt cx="9827656" cy="4392996"/>
          </a:xfrm>
        </p:grpSpPr>
        <p:sp>
          <p:nvSpPr>
            <p:cNvPr id="77" name="Predefined Process 76">
              <a:extLst>
                <a:ext uri="{FF2B5EF4-FFF2-40B4-BE49-F238E27FC236}">
                  <a16:creationId xmlns:a16="http://schemas.microsoft.com/office/drawing/2014/main" id="{7E0EA114-3D65-1449-A8F5-69E98FE420A6}"/>
                </a:ext>
              </a:extLst>
            </p:cNvPr>
            <p:cNvSpPr/>
            <p:nvPr/>
          </p:nvSpPr>
          <p:spPr>
            <a:xfrm>
              <a:off x="1895149" y="1835316"/>
              <a:ext cx="2462604" cy="6305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Business &amp; Perf. Req. / Sprint Grooming</a:t>
              </a:r>
            </a:p>
          </p:txBody>
        </p:sp>
        <p:sp>
          <p:nvSpPr>
            <p:cNvPr id="78" name="Predefined Process 77">
              <a:extLst>
                <a:ext uri="{FF2B5EF4-FFF2-40B4-BE49-F238E27FC236}">
                  <a16:creationId xmlns:a16="http://schemas.microsoft.com/office/drawing/2014/main" id="{F1649926-3951-2C42-AB20-A04A7879EBCE}"/>
                </a:ext>
              </a:extLst>
            </p:cNvPr>
            <p:cNvSpPr/>
            <p:nvPr/>
          </p:nvSpPr>
          <p:spPr>
            <a:xfrm>
              <a:off x="4806420" y="1832812"/>
              <a:ext cx="1030193" cy="63304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</a:t>
              </a:r>
            </a:p>
          </p:txBody>
        </p: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E714AFA-4EA2-FA4A-B3F1-89D6EE21305A}"/>
                </a:ext>
              </a:extLst>
            </p:cNvPr>
            <p:cNvCxnSpPr>
              <a:stCxn id="77" idx="3"/>
              <a:endCxn id="78" idx="1"/>
            </p:cNvCxnSpPr>
            <p:nvPr/>
          </p:nvCxnSpPr>
          <p:spPr>
            <a:xfrm flipV="1">
              <a:off x="4357753" y="2149332"/>
              <a:ext cx="448667" cy="1252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Predefined Process 79">
              <a:extLst>
                <a:ext uri="{FF2B5EF4-FFF2-40B4-BE49-F238E27FC236}">
                  <a16:creationId xmlns:a16="http://schemas.microsoft.com/office/drawing/2014/main" id="{44E87EA5-53E5-A840-AFDE-DB149E0BCA04}"/>
                </a:ext>
              </a:extLst>
            </p:cNvPr>
            <p:cNvSpPr/>
            <p:nvPr/>
          </p:nvSpPr>
          <p:spPr>
            <a:xfrm>
              <a:off x="6309796" y="1826814"/>
              <a:ext cx="1715859" cy="63903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Test Execution / Automation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A6E5318-99CC-DB4C-9BF0-DA4E5D6D8465}"/>
                </a:ext>
              </a:extLst>
            </p:cNvPr>
            <p:cNvGrpSpPr/>
            <p:nvPr/>
          </p:nvGrpSpPr>
          <p:grpSpPr>
            <a:xfrm>
              <a:off x="7594203" y="2614046"/>
              <a:ext cx="1236704" cy="812396"/>
              <a:chOff x="9769310" y="418175"/>
              <a:chExt cx="1479792" cy="97208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316D420-B335-094B-B3E3-A92F04B8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18037" y="658739"/>
                <a:ext cx="731521" cy="731521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E35BDB-30DF-EF48-AB4E-E603AF28C2ED}"/>
                  </a:ext>
                </a:extLst>
              </p:cNvPr>
              <p:cNvSpPr txBox="1"/>
              <p:nvPr/>
            </p:nvSpPr>
            <p:spPr>
              <a:xfrm>
                <a:off x="9769310" y="418175"/>
                <a:ext cx="1479792" cy="3406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Quality Engineer</a:t>
                </a:r>
              </a:p>
            </p:txBody>
          </p:sp>
        </p:grp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A15DE9AF-2C7D-AD40-B3AC-77F2FCA77E89}"/>
                </a:ext>
              </a:extLst>
            </p:cNvPr>
            <p:cNvCxnSpPr>
              <a:stCxn id="78" idx="3"/>
              <a:endCxn id="80" idx="1"/>
            </p:cNvCxnSpPr>
            <p:nvPr/>
          </p:nvCxnSpPr>
          <p:spPr>
            <a:xfrm flipV="1">
              <a:off x="5836613" y="2146333"/>
              <a:ext cx="473183" cy="299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redefined Process 82">
              <a:extLst>
                <a:ext uri="{FF2B5EF4-FFF2-40B4-BE49-F238E27FC236}">
                  <a16:creationId xmlns:a16="http://schemas.microsoft.com/office/drawing/2014/main" id="{16D4C77C-D888-A54A-9209-E1BF9B80EA4D}"/>
                </a:ext>
              </a:extLst>
            </p:cNvPr>
            <p:cNvSpPr/>
            <p:nvPr/>
          </p:nvSpPr>
          <p:spPr>
            <a:xfrm>
              <a:off x="8475653" y="1822270"/>
              <a:ext cx="1308054" cy="64358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D99245A2-ABD0-6344-A679-B8618B6F84FF}"/>
                </a:ext>
              </a:extLst>
            </p:cNvPr>
            <p:cNvCxnSpPr>
              <a:stCxn id="80" idx="3"/>
              <a:endCxn id="83" idx="1"/>
            </p:cNvCxnSpPr>
            <p:nvPr/>
          </p:nvCxnSpPr>
          <p:spPr>
            <a:xfrm flipV="1">
              <a:off x="8025655" y="2144061"/>
              <a:ext cx="449998" cy="2272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31EDA4E1-8B56-8245-90BB-51D3109BCB76}"/>
                </a:ext>
              </a:extLst>
            </p:cNvPr>
            <p:cNvCxnSpPr>
              <a:stCxn id="83" idx="3"/>
              <a:endCxn id="86" idx="0"/>
            </p:cNvCxnSpPr>
            <p:nvPr/>
          </p:nvCxnSpPr>
          <p:spPr>
            <a:xfrm>
              <a:off x="9783707" y="2144061"/>
              <a:ext cx="223046" cy="134835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Predefined Process 85">
              <a:extLst>
                <a:ext uri="{FF2B5EF4-FFF2-40B4-BE49-F238E27FC236}">
                  <a16:creationId xmlns:a16="http://schemas.microsoft.com/office/drawing/2014/main" id="{58B2D39C-4F82-8D4E-B2B3-5162B2D1E3C7}"/>
                </a:ext>
              </a:extLst>
            </p:cNvPr>
            <p:cNvSpPr/>
            <p:nvPr/>
          </p:nvSpPr>
          <p:spPr>
            <a:xfrm>
              <a:off x="9250616" y="3492418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Regression Automation</a:t>
              </a:r>
            </a:p>
          </p:txBody>
        </p:sp>
        <p:cxnSp>
          <p:nvCxnSpPr>
            <p:cNvPr id="87" name="Elbow Connector 158">
              <a:extLst>
                <a:ext uri="{FF2B5EF4-FFF2-40B4-BE49-F238E27FC236}">
                  <a16:creationId xmlns:a16="http://schemas.microsoft.com/office/drawing/2014/main" id="{B805B349-990B-6D40-9511-491ADEF8A14D}"/>
                </a:ext>
              </a:extLst>
            </p:cNvPr>
            <p:cNvCxnSpPr>
              <a:stCxn id="86" idx="1"/>
              <a:endCxn id="90" idx="0"/>
            </p:cNvCxnSpPr>
            <p:nvPr/>
          </p:nvCxnSpPr>
          <p:spPr>
            <a:xfrm flipH="1">
              <a:off x="8185780" y="3839382"/>
              <a:ext cx="1064836" cy="764863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Predefined Process 87">
              <a:extLst>
                <a:ext uri="{FF2B5EF4-FFF2-40B4-BE49-F238E27FC236}">
                  <a16:creationId xmlns:a16="http://schemas.microsoft.com/office/drawing/2014/main" id="{300194AA-CA31-154A-9411-C672035A7E22}"/>
                </a:ext>
              </a:extLst>
            </p:cNvPr>
            <p:cNvSpPr/>
            <p:nvPr/>
          </p:nvSpPr>
          <p:spPr>
            <a:xfrm>
              <a:off x="5663536" y="4604245"/>
              <a:ext cx="1305361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err="1">
                  <a:solidFill>
                    <a:schemeClr val="accent1">
                      <a:lumMod val="50000"/>
                    </a:schemeClr>
                  </a:solidFill>
                </a:rPr>
                <a:t>Env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. Readiness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BBB0CA6-0F02-1C41-A9AE-64D02D25E10A}"/>
                </a:ext>
              </a:extLst>
            </p:cNvPr>
            <p:cNvGrpSpPr/>
            <p:nvPr/>
          </p:nvGrpSpPr>
          <p:grpSpPr>
            <a:xfrm>
              <a:off x="5181465" y="5037913"/>
              <a:ext cx="1116892" cy="931545"/>
              <a:chOff x="5361384" y="5582404"/>
              <a:chExt cx="1336431" cy="111465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2A4430F-E558-D248-BC1C-260314D4536D}"/>
                  </a:ext>
                </a:extLst>
              </p:cNvPr>
              <p:cNvGrpSpPr/>
              <p:nvPr/>
            </p:nvGrpSpPr>
            <p:grpSpPr>
              <a:xfrm>
                <a:off x="5638244" y="5582404"/>
                <a:ext cx="782710" cy="779668"/>
                <a:chOff x="5251562" y="-1040163"/>
                <a:chExt cx="1216152" cy="1211425"/>
              </a:xfrm>
            </p:grpSpPr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E23256CD-E4D2-F046-976A-B21CDBB41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1562" y="-1040163"/>
                  <a:ext cx="1216152" cy="7205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D1CCA5CB-45F4-9043-A112-60F6CD2D9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86775" y="-809904"/>
                  <a:ext cx="793510" cy="981166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A0195F36-3F91-5A46-A5A0-6D0544B79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909" y="-458575"/>
                  <a:ext cx="491231" cy="576171"/>
                </a:xfrm>
                <a:prstGeom prst="rect">
                  <a:avLst/>
                </a:prstGeom>
                <a:noFill/>
                <a:effectLst>
                  <a:outerShdw blurRad="38100" sx="102000" sy="102000" algn="ctr" rotWithShape="0">
                    <a:schemeClr val="bg1">
                      <a:alpha val="80000"/>
                    </a:schemeClr>
                  </a:outerShdw>
                </a:effectLst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199EE65-CBBD-594D-9464-F349BBF1EFC1}"/>
                  </a:ext>
                </a:extLst>
              </p:cNvPr>
              <p:cNvSpPr txBox="1"/>
              <p:nvPr/>
            </p:nvSpPr>
            <p:spPr>
              <a:xfrm>
                <a:off x="5361384" y="6356403"/>
                <a:ext cx="1336431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 err="1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CoE</a:t>
                </a: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 Support</a:t>
                </a:r>
              </a:p>
            </p:txBody>
          </p:sp>
        </p:grpSp>
        <p:sp>
          <p:nvSpPr>
            <p:cNvPr id="90" name="Predefined Process 89">
              <a:extLst>
                <a:ext uri="{FF2B5EF4-FFF2-40B4-BE49-F238E27FC236}">
                  <a16:creationId xmlns:a16="http://schemas.microsoft.com/office/drawing/2014/main" id="{FFDAAD95-5964-884A-BD46-CB4349D44E3F}"/>
                </a:ext>
              </a:extLst>
            </p:cNvPr>
            <p:cNvSpPr/>
            <p:nvPr/>
          </p:nvSpPr>
          <p:spPr>
            <a:xfrm>
              <a:off x="7421013" y="4604245"/>
              <a:ext cx="1529533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 &amp; Execution</a:t>
              </a:r>
            </a:p>
          </p:txBody>
        </p: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B39C7A51-6EA6-9D4F-A069-97444FBEC8C8}"/>
                </a:ext>
              </a:extLst>
            </p:cNvPr>
            <p:cNvCxnSpPr>
              <a:stCxn id="88" idx="3"/>
              <a:endCxn id="90" idx="1"/>
            </p:cNvCxnSpPr>
            <p:nvPr/>
          </p:nvCxnSpPr>
          <p:spPr>
            <a:xfrm>
              <a:off x="6968897" y="4924081"/>
              <a:ext cx="452116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9E4C3DDC-39A8-D64F-8AB7-8EDB77939C90}"/>
                </a:ext>
              </a:extLst>
            </p:cNvPr>
            <p:cNvCxnSpPr>
              <a:stCxn id="83" idx="0"/>
              <a:endCxn id="80" idx="0"/>
            </p:cNvCxnSpPr>
            <p:nvPr/>
          </p:nvCxnSpPr>
          <p:spPr>
            <a:xfrm rot="16200000" flipH="1" flipV="1">
              <a:off x="8146431" y="843565"/>
              <a:ext cx="4544" cy="1961954"/>
            </a:xfrm>
            <a:prstGeom prst="bentConnector3">
              <a:avLst>
                <a:gd name="adj1" fmla="val -6148768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198">
              <a:extLst>
                <a:ext uri="{FF2B5EF4-FFF2-40B4-BE49-F238E27FC236}">
                  <a16:creationId xmlns:a16="http://schemas.microsoft.com/office/drawing/2014/main" id="{CB263400-9CB7-2546-A058-0DCA24972704}"/>
                </a:ext>
              </a:extLst>
            </p:cNvPr>
            <p:cNvCxnSpPr>
              <a:stCxn id="122" idx="3"/>
              <a:endCxn id="83" idx="2"/>
            </p:cNvCxnSpPr>
            <p:nvPr/>
          </p:nvCxnSpPr>
          <p:spPr>
            <a:xfrm flipV="1">
              <a:off x="8496997" y="2465852"/>
              <a:ext cx="632683" cy="654915"/>
            </a:xfrm>
            <a:prstGeom prst="curvedConnector2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Predefined Process 93">
              <a:extLst>
                <a:ext uri="{FF2B5EF4-FFF2-40B4-BE49-F238E27FC236}">
                  <a16:creationId xmlns:a16="http://schemas.microsoft.com/office/drawing/2014/main" id="{BC592E30-DD13-C34E-A5C4-87243EE306A2}"/>
                </a:ext>
              </a:extLst>
            </p:cNvPr>
            <p:cNvSpPr/>
            <p:nvPr/>
          </p:nvSpPr>
          <p:spPr>
            <a:xfrm>
              <a:off x="5663536" y="3492132"/>
              <a:ext cx="1315066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0055073F-C224-4644-882D-ED2F307FFB67}"/>
                </a:ext>
              </a:extLst>
            </p:cNvPr>
            <p:cNvCxnSpPr>
              <a:stCxn id="86" idx="1"/>
              <a:endCxn id="94" idx="3"/>
            </p:cNvCxnSpPr>
            <p:nvPr/>
          </p:nvCxnSpPr>
          <p:spPr>
            <a:xfrm rot="10800000">
              <a:off x="6978602" y="3839096"/>
              <a:ext cx="2272014" cy="2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245">
              <a:extLst>
                <a:ext uri="{FF2B5EF4-FFF2-40B4-BE49-F238E27FC236}">
                  <a16:creationId xmlns:a16="http://schemas.microsoft.com/office/drawing/2014/main" id="{33F5524D-3F37-F641-8949-075AC5BD8915}"/>
                </a:ext>
              </a:extLst>
            </p:cNvPr>
            <p:cNvCxnSpPr>
              <a:stCxn id="122" idx="1"/>
              <a:endCxn id="94" idx="0"/>
            </p:cNvCxnSpPr>
            <p:nvPr/>
          </p:nvCxnSpPr>
          <p:spPr>
            <a:xfrm flipH="1">
              <a:off x="6321069" y="3120767"/>
              <a:ext cx="1564581" cy="371365"/>
            </a:xfrm>
            <a:prstGeom prst="straightConnector1">
              <a:avLst/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587AE68E-5FBD-EB43-B0CD-0D856DB53376}"/>
                </a:ext>
              </a:extLst>
            </p:cNvPr>
            <p:cNvCxnSpPr>
              <a:stCxn id="98" idx="2"/>
              <a:endCxn id="121" idx="3"/>
            </p:cNvCxnSpPr>
            <p:nvPr/>
          </p:nvCxnSpPr>
          <p:spPr>
            <a:xfrm rot="5400000">
              <a:off x="7935385" y="3337011"/>
              <a:ext cx="261768" cy="4075580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Predefined Process 97">
              <a:extLst>
                <a:ext uri="{FF2B5EF4-FFF2-40B4-BE49-F238E27FC236}">
                  <a16:creationId xmlns:a16="http://schemas.microsoft.com/office/drawing/2014/main" id="{486A8F1F-7FF2-1140-A12C-B6D52EF3E86E}"/>
                </a:ext>
              </a:extLst>
            </p:cNvPr>
            <p:cNvSpPr/>
            <p:nvPr/>
          </p:nvSpPr>
          <p:spPr>
            <a:xfrm>
              <a:off x="9445229" y="4604245"/>
              <a:ext cx="1317660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Result Publishing</a:t>
              </a:r>
            </a:p>
          </p:txBody>
        </p: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E26B76DA-60FA-794E-9CC7-ED6432DCA912}"/>
                </a:ext>
              </a:extLst>
            </p:cNvPr>
            <p:cNvCxnSpPr>
              <a:stCxn id="90" idx="3"/>
              <a:endCxn id="98" idx="1"/>
            </p:cNvCxnSpPr>
            <p:nvPr/>
          </p:nvCxnSpPr>
          <p:spPr>
            <a:xfrm flipV="1">
              <a:off x="8950546" y="4924081"/>
              <a:ext cx="494683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09E4B28F-0A39-2F46-9B85-F03CF10E818A}"/>
                </a:ext>
              </a:extLst>
            </p:cNvPr>
            <p:cNvCxnSpPr>
              <a:stCxn id="122" idx="3"/>
              <a:endCxn id="98" idx="3"/>
            </p:cNvCxnSpPr>
            <p:nvPr/>
          </p:nvCxnSpPr>
          <p:spPr>
            <a:xfrm>
              <a:off x="8496997" y="3120767"/>
              <a:ext cx="2265892" cy="1803314"/>
            </a:xfrm>
            <a:prstGeom prst="bentConnector3">
              <a:avLst>
                <a:gd name="adj1" fmla="val 110089"/>
              </a:avLst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824A63E7-301B-9544-8EC5-A8E494E361EB}"/>
                </a:ext>
              </a:extLst>
            </p:cNvPr>
            <p:cNvCxnSpPr>
              <a:stCxn id="94" idx="1"/>
              <a:endCxn id="78" idx="2"/>
            </p:cNvCxnSpPr>
            <p:nvPr/>
          </p:nvCxnSpPr>
          <p:spPr>
            <a:xfrm rot="10800000">
              <a:off x="5321518" y="2465852"/>
              <a:ext cx="342019" cy="1373244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575091A-A229-3141-8A89-D4072E6FAA17}"/>
                </a:ext>
              </a:extLst>
            </p:cNvPr>
            <p:cNvGrpSpPr/>
            <p:nvPr/>
          </p:nvGrpSpPr>
          <p:grpSpPr>
            <a:xfrm>
              <a:off x="3807892" y="3534842"/>
              <a:ext cx="773986" cy="802405"/>
              <a:chOff x="10134602" y="445475"/>
              <a:chExt cx="926123" cy="960127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4754E5C-BC8B-D14C-BFD5-C1BEAD3C9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45475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FC3936E-95CA-3D40-BC12-48F37E6016C8}"/>
                  </a:ext>
                </a:extLst>
              </p:cNvPr>
              <p:cNvSpPr txBox="1"/>
              <p:nvPr/>
            </p:nvSpPr>
            <p:spPr>
              <a:xfrm>
                <a:off x="10134602" y="1064949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103" name="Left Arrow 102">
              <a:extLst>
                <a:ext uri="{FF2B5EF4-FFF2-40B4-BE49-F238E27FC236}">
                  <a16:creationId xmlns:a16="http://schemas.microsoft.com/office/drawing/2014/main" id="{4EE9E52B-B66B-D04B-AE63-2F33D02FC97E}"/>
                </a:ext>
              </a:extLst>
            </p:cNvPr>
            <p:cNvSpPr/>
            <p:nvPr/>
          </p:nvSpPr>
          <p:spPr>
            <a:xfrm rot="5400000">
              <a:off x="3949946" y="3049199"/>
              <a:ext cx="49761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 Arrow 103">
              <a:extLst>
                <a:ext uri="{FF2B5EF4-FFF2-40B4-BE49-F238E27FC236}">
                  <a16:creationId xmlns:a16="http://schemas.microsoft.com/office/drawing/2014/main" id="{7F53989E-6233-C146-84AF-3AEB81AD479C}"/>
                </a:ext>
              </a:extLst>
            </p:cNvPr>
            <p:cNvSpPr/>
            <p:nvPr/>
          </p:nvSpPr>
          <p:spPr>
            <a:xfrm rot="10800000">
              <a:off x="4563815" y="3626977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Left Arrow 104">
              <a:extLst>
                <a:ext uri="{FF2B5EF4-FFF2-40B4-BE49-F238E27FC236}">
                  <a16:creationId xmlns:a16="http://schemas.microsoft.com/office/drawing/2014/main" id="{1960A55A-C785-B64C-8ACE-308E6C44533A}"/>
                </a:ext>
              </a:extLst>
            </p:cNvPr>
            <p:cNvSpPr/>
            <p:nvPr/>
          </p:nvSpPr>
          <p:spPr>
            <a:xfrm rot="12573164">
              <a:off x="4448269" y="4254268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28DFAE5-7EF2-CB4E-8B70-95845A6F7BD0}"/>
                </a:ext>
              </a:extLst>
            </p:cNvPr>
            <p:cNvSpPr txBox="1"/>
            <p:nvPr/>
          </p:nvSpPr>
          <p:spPr>
            <a:xfrm>
              <a:off x="3120842" y="3479600"/>
              <a:ext cx="1004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Observe/Support</a:t>
              </a:r>
            </a:p>
          </p:txBody>
        </p:sp>
        <p:cxnSp>
          <p:nvCxnSpPr>
            <p:cNvPr id="107" name="Elbow Connector 77">
              <a:extLst>
                <a:ext uri="{FF2B5EF4-FFF2-40B4-BE49-F238E27FC236}">
                  <a16:creationId xmlns:a16="http://schemas.microsoft.com/office/drawing/2014/main" id="{23F63478-77E8-B54C-A203-CF8992919941}"/>
                </a:ext>
              </a:extLst>
            </p:cNvPr>
            <p:cNvCxnSpPr>
              <a:stCxn id="122" idx="1"/>
              <a:endCxn id="80" idx="2"/>
            </p:cNvCxnSpPr>
            <p:nvPr/>
          </p:nvCxnSpPr>
          <p:spPr>
            <a:xfrm flipH="1" flipV="1">
              <a:off x="7167726" y="2465851"/>
              <a:ext cx="717918" cy="654916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80">
              <a:extLst>
                <a:ext uri="{FF2B5EF4-FFF2-40B4-BE49-F238E27FC236}">
                  <a16:creationId xmlns:a16="http://schemas.microsoft.com/office/drawing/2014/main" id="{19C0F63B-2E64-3E4A-B320-8AF71C7D0D77}"/>
                </a:ext>
              </a:extLst>
            </p:cNvPr>
            <p:cNvCxnSpPr>
              <a:stCxn id="122" idx="3"/>
              <a:endCxn id="86" idx="0"/>
            </p:cNvCxnSpPr>
            <p:nvPr/>
          </p:nvCxnSpPr>
          <p:spPr>
            <a:xfrm>
              <a:off x="8496997" y="3120767"/>
              <a:ext cx="1509756" cy="371651"/>
            </a:xfrm>
            <a:prstGeom prst="straightConnector1">
              <a:avLst/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97">
              <a:extLst>
                <a:ext uri="{FF2B5EF4-FFF2-40B4-BE49-F238E27FC236}">
                  <a16:creationId xmlns:a16="http://schemas.microsoft.com/office/drawing/2014/main" id="{D17F2E20-FB74-4E4E-A3F1-F18D95CE8863}"/>
                </a:ext>
              </a:extLst>
            </p:cNvPr>
            <p:cNvCxnSpPr>
              <a:stCxn id="122" idx="1"/>
              <a:endCxn id="78" idx="2"/>
            </p:cNvCxnSpPr>
            <p:nvPr/>
          </p:nvCxnSpPr>
          <p:spPr>
            <a:xfrm flipH="1" flipV="1">
              <a:off x="5321517" y="2465852"/>
              <a:ext cx="2564133" cy="654915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F7A182C7-06FE-8A4B-BA19-AB0FC0A2856C}"/>
                </a:ext>
              </a:extLst>
            </p:cNvPr>
            <p:cNvCxnSpPr>
              <a:stCxn id="77" idx="2"/>
              <a:endCxn id="88" idx="1"/>
            </p:cNvCxnSpPr>
            <p:nvPr/>
          </p:nvCxnSpPr>
          <p:spPr>
            <a:xfrm rot="16200000" flipH="1">
              <a:off x="3165879" y="2426423"/>
              <a:ext cx="2458229" cy="2537085"/>
            </a:xfrm>
            <a:prstGeom prst="bentConnector2">
              <a:avLst/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49">
              <a:extLst>
                <a:ext uri="{FF2B5EF4-FFF2-40B4-BE49-F238E27FC236}">
                  <a16:creationId xmlns:a16="http://schemas.microsoft.com/office/drawing/2014/main" id="{571EFF0D-806B-CA4E-9A33-9077E3826FD0}"/>
                </a:ext>
              </a:extLst>
            </p:cNvPr>
            <p:cNvCxnSpPr>
              <a:stCxn id="122" idx="1"/>
              <a:endCxn id="77" idx="2"/>
            </p:cNvCxnSpPr>
            <p:nvPr/>
          </p:nvCxnSpPr>
          <p:spPr>
            <a:xfrm flipH="1" flipV="1">
              <a:off x="3126451" y="2465852"/>
              <a:ext cx="4759199" cy="654915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D7B99EB3-E696-B44F-A58F-756A0D3ED788}"/>
                </a:ext>
              </a:extLst>
            </p:cNvPr>
            <p:cNvSpPr/>
            <p:nvPr/>
          </p:nvSpPr>
          <p:spPr>
            <a:xfrm>
              <a:off x="11338127" y="1576462"/>
              <a:ext cx="384678" cy="2679291"/>
            </a:xfrm>
            <a:prstGeom prst="rightBrace">
              <a:avLst/>
            </a:prstGeom>
            <a:ln w="25400" cap="rnd">
              <a:solidFill>
                <a:schemeClr val="bg1">
                  <a:lumMod val="6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functional &amp; automation</a:t>
              </a:r>
            </a:p>
          </p:txBody>
        </p:sp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29528852-0D3B-5940-AE37-CCF7594B7E0F}"/>
                </a:ext>
              </a:extLst>
            </p:cNvPr>
            <p:cNvSpPr/>
            <p:nvPr/>
          </p:nvSpPr>
          <p:spPr>
            <a:xfrm>
              <a:off x="11338127" y="4376559"/>
              <a:ext cx="384678" cy="1336778"/>
            </a:xfrm>
            <a:prstGeom prst="rightBrace">
              <a:avLst/>
            </a:prstGeom>
            <a:ln w="25400" cap="rnd">
              <a:solidFill>
                <a:schemeClr val="bg1">
                  <a:lumMod val="6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performance</a:t>
              </a:r>
            </a:p>
          </p:txBody>
        </p: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2890E9-3AAA-A642-8ED9-06DF69959DBF}"/>
                </a:ext>
              </a:extLst>
            </p:cNvPr>
            <p:cNvCxnSpPr>
              <a:stCxn id="122" idx="2"/>
              <a:endCxn id="90" idx="0"/>
            </p:cNvCxnSpPr>
            <p:nvPr/>
          </p:nvCxnSpPr>
          <p:spPr>
            <a:xfrm rot="5400000">
              <a:off x="7599653" y="4012570"/>
              <a:ext cx="1177803" cy="5547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F102F58-6E5B-C746-8D57-358DA801FBB4}"/>
              </a:ext>
            </a:extLst>
          </p:cNvPr>
          <p:cNvSpPr/>
          <p:nvPr/>
        </p:nvSpPr>
        <p:spPr>
          <a:xfrm>
            <a:off x="2639729" y="1328695"/>
            <a:ext cx="7977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Converging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People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Process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88B69-DA00-DC4F-AF86-69563ED4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203972-2B73-9E4F-A106-70EC0588506B}"/>
              </a:ext>
            </a:extLst>
          </p:cNvPr>
          <p:cNvSpPr txBox="1"/>
          <p:nvPr/>
        </p:nvSpPr>
        <p:spPr>
          <a:xfrm>
            <a:off x="103423" y="3329947"/>
            <a:ext cx="2932373" cy="323165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63500"/>
          </a:effectLst>
        </p:spPr>
        <p:txBody>
          <a:bodyPr wrap="square" lIns="182880" tIns="91440" bIns="9144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</a:schemeClr>
                </a:solidFill>
              </a:rPr>
              <a:t>CoE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consists of </a:t>
            </a:r>
            <a:r>
              <a:rPr lang="en-US" u="sng" dirty="0">
                <a:solidFill>
                  <a:schemeClr val="tx1">
                    <a:lumMod val="95000"/>
                  </a:schemeClr>
                </a:solidFill>
              </a:rPr>
              <a:t>process guidance and support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and </a:t>
            </a:r>
            <a:r>
              <a:rPr lang="en-US" u="sng" dirty="0">
                <a:solidFill>
                  <a:schemeClr val="tx1">
                    <a:lumMod val="95000"/>
                  </a:schemeClr>
                </a:solidFill>
              </a:rPr>
              <a:t>automation engineers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to enhance and maintain framework/toolset.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All projects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QA as the “</a:t>
            </a:r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automation user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” or the user of the framework to support all aspects of testing </a:t>
            </a:r>
            <a:r>
              <a:rPr lang="mr-IN" dirty="0">
                <a:solidFill>
                  <a:schemeClr val="tx1">
                    <a:lumMod val="9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Quality Engineer</a:t>
            </a:r>
          </a:p>
        </p:txBody>
      </p:sp>
    </p:spTree>
    <p:extLst>
      <p:ext uri="{BB962C8B-B14F-4D97-AF65-F5344CB8AC3E}">
        <p14:creationId xmlns:p14="http://schemas.microsoft.com/office/powerpoint/2010/main" val="14667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Test Artifact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54912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Activity</a:t>
            </a:r>
          </a:p>
          <a:p>
            <a:pPr lvl="1"/>
            <a:r>
              <a:rPr lang="en-US" sz="1600" dirty="0"/>
              <a:t>What's considered as an "Activity"?</a:t>
            </a:r>
          </a:p>
          <a:p>
            <a:pPr lvl="1"/>
            <a:r>
              <a:rPr lang="en-US" sz="1600" dirty="0"/>
              <a:t>When to break up an activity?</a:t>
            </a:r>
          </a:p>
          <a:p>
            <a:pPr lvl="1"/>
            <a:r>
              <a:rPr lang="en-US" sz="1600" dirty="0"/>
              <a:t>How many activities in a scenario is considered too many? What are the drawbacks?</a:t>
            </a:r>
          </a:p>
          <a:p>
            <a:r>
              <a:rPr lang="en-US" sz="1800" dirty="0"/>
              <a:t>Scenario</a:t>
            </a:r>
          </a:p>
          <a:p>
            <a:pPr lvl="1"/>
            <a:r>
              <a:rPr lang="en-US" sz="1600" dirty="0"/>
              <a:t>What's scenario synonymous to? What's the logical difference between "scenario" and "activity"?</a:t>
            </a:r>
          </a:p>
          <a:p>
            <a:pPr lvl="1"/>
            <a:r>
              <a:rPr lang="en-US" sz="1600" dirty="0"/>
              <a:t>What's an ideal number of scenarios in one script?</a:t>
            </a:r>
          </a:p>
          <a:p>
            <a:r>
              <a:rPr lang="en-US" sz="1800" dirty="0"/>
              <a:t>Data</a:t>
            </a:r>
          </a:p>
          <a:p>
            <a:pPr lvl="1"/>
            <a:r>
              <a:rPr lang="en-US" sz="1600" dirty="0"/>
              <a:t>Where to store test data – and why?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#default</a:t>
            </a:r>
            <a:r>
              <a:rPr lang="en-US" sz="1600" dirty="0"/>
              <a:t> sheet, scenario-specific sheets,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r>
              <a:rPr lang="en-US" sz="1600" dirty="0"/>
              <a:t>, at command line…</a:t>
            </a:r>
          </a:p>
          <a:p>
            <a:r>
              <a:rPr lang="en-US" sz="1800" dirty="0"/>
              <a:t>External data</a:t>
            </a:r>
          </a:p>
          <a:p>
            <a:pPr lvl="1"/>
            <a:r>
              <a:rPr lang="en-US" sz="1600" dirty="0"/>
              <a:t>SQL, JSON, XML, etc.</a:t>
            </a:r>
          </a:p>
          <a:p>
            <a:pPr lvl="1"/>
            <a:r>
              <a:rPr lang="en-US" sz="1600" dirty="0"/>
              <a:t>Where to store them?</a:t>
            </a:r>
          </a:p>
          <a:p>
            <a:r>
              <a:rPr lang="en-US" sz="1800" dirty="0"/>
              <a:t>General</a:t>
            </a:r>
          </a:p>
          <a:p>
            <a:pPr lvl="1"/>
            <a:r>
              <a:rPr lang="en-US" sz="1600" dirty="0"/>
              <a:t>Effective way to name plans, scripts, scenarios, activities</a:t>
            </a:r>
          </a:p>
          <a:p>
            <a:pPr lvl="1"/>
            <a:r>
              <a:rPr lang="en-US" sz="1600" dirty="0"/>
              <a:t>Effective way to manage (think source code management) your test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9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Test Result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nexial.runID.prefix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i="1" dirty="0"/>
              <a:t>Name it so that you can find it later!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nexial.outputToCloud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Nexial Execution Dashboard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https://nexiality.github.io/documentation/userguide/ExecutionDashboard</a:t>
            </a:r>
            <a:r>
              <a:rPr lang="en-US" dirty="0"/>
              <a:t> </a:t>
            </a:r>
          </a:p>
          <a:p>
            <a:r>
              <a:rPr lang="en-US" dirty="0"/>
              <a:t>Time Tracking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https://nexiality.github.io/documentation/flowcontrols/timeTracking.html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/>
              <a:t>Measure time differences between 2 arbitrary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4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Notification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https://nexiality.github.io/documentation/userguide/EventNotification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Ability to notify when specific event occurred during execution</a:t>
            </a:r>
          </a:p>
          <a:p>
            <a:pPr lvl="1"/>
            <a:r>
              <a:rPr lang="en-US" dirty="0"/>
              <a:t>Notification: </a:t>
            </a:r>
            <a:r>
              <a:rPr lang="en-US" dirty="0" err="1"/>
              <a:t>sms</a:t>
            </a:r>
            <a:r>
              <a:rPr lang="en-US" dirty="0"/>
              <a:t>, email, sound, console (with pause), </a:t>
            </a:r>
            <a:r>
              <a:rPr lang="en-US" dirty="0" err="1"/>
              <a:t>tts</a:t>
            </a:r>
            <a:endParaRPr lang="en-US" dirty="0"/>
          </a:p>
          <a:p>
            <a:pPr lvl="1"/>
            <a:r>
              <a:rPr lang="en-US" dirty="0"/>
              <a:t>Generate dynamic and contextual content as part of notification</a:t>
            </a:r>
          </a:p>
          <a:p>
            <a:r>
              <a:rPr lang="en-US" dirty="0"/>
              <a:t>Conditional Notification</a:t>
            </a:r>
          </a:p>
          <a:p>
            <a:pPr lvl="1"/>
            <a:r>
              <a:rPr lang="en-US" dirty="0"/>
              <a:t>Use Nexial Filter to further control event notification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7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6015" y="184767"/>
            <a:ext cx="10028838" cy="861819"/>
          </a:xfrm>
        </p:spPr>
        <p:txBody>
          <a:bodyPr>
            <a:normAutofit/>
          </a:bodyPr>
          <a:lstStyle/>
          <a:p>
            <a:r>
              <a:rPr lang="en-US" dirty="0"/>
              <a:t>Why Nexial: Strategy and Focus</a:t>
            </a:r>
            <a:endParaRPr lang="en-US" cap="non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014" y="1081323"/>
            <a:ext cx="103766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Strategy: Effectiveness and Efficiency</a:t>
            </a:r>
            <a:endParaRPr lang="en-US" sz="2800" b="1" dirty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Automation Platform for Everyone!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No programming knowledge required, but can integrate with other scripts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Ability to automate a wide array of interfaces and systems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Support regression, integration and exploratory (interactive mode) testing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Integration with existing toolset (JIRA, Jenkins, etc.) </a:t>
            </a: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Cohesion Across Quality Activities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Collaboration and Integration as 1</a:t>
            </a:r>
            <a:r>
              <a:rPr lang="en-US" sz="2400" baseline="30000" dirty="0">
                <a:solidFill>
                  <a:schemeClr val="tx1">
                    <a:lumMod val="95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 forethought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Scripts and toolset reuse amongst various testing</a:t>
            </a: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Improve Efficiency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Engage BA, UAT testers and offshore resources early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Blurring the lines between manual, automation and performance testing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Optimizing the convergence of People, Process and Technology</a:t>
            </a:r>
          </a:p>
          <a:p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Focus: Quality Engineer as First Class Citizen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767A-D825-E14B-A781-E224B9F2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>
            <a:normAutofit/>
          </a:bodyPr>
          <a:lstStyle/>
          <a:p>
            <a:r>
              <a:rPr lang="en-US" dirty="0"/>
              <a:t>Why Nexial: Quality Engineer as 1st Class Citizen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528532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Automation ≠ Coding</a:t>
            </a:r>
          </a:p>
          <a:p>
            <a:pPr lvl="1"/>
            <a:r>
              <a:rPr lang="en-US" dirty="0"/>
              <a:t>Hybrid/</a:t>
            </a:r>
            <a:r>
              <a:rPr lang="en-US" dirty="0" err="1"/>
              <a:t>Scriptless</a:t>
            </a:r>
            <a:r>
              <a:rPr lang="en-US" dirty="0"/>
              <a:t> approach means no or very little coding required for automation</a:t>
            </a:r>
          </a:p>
          <a:p>
            <a:pPr lvl="1"/>
            <a:r>
              <a:rPr lang="en-US" dirty="0"/>
              <a:t>Simple/consistent approach to maintain/execute tests</a:t>
            </a:r>
          </a:p>
          <a:p>
            <a:pPr lvl="1"/>
            <a:r>
              <a:rPr lang="en-US" dirty="0"/>
              <a:t>Framework supports external data management and generation</a:t>
            </a:r>
          </a:p>
          <a:p>
            <a:pPr lvl="1"/>
            <a:r>
              <a:rPr lang="en-US" dirty="0"/>
              <a:t>Framework supports local and remote testing; CI ready</a:t>
            </a:r>
          </a:p>
          <a:p>
            <a:r>
              <a:rPr lang="en-US" b="1" dirty="0"/>
              <a:t>Automation &gt; Coding</a:t>
            </a:r>
          </a:p>
          <a:p>
            <a:pPr lvl="1"/>
            <a:r>
              <a:rPr lang="en-US" dirty="0"/>
              <a:t>Get more done via declarative extension and imports</a:t>
            </a:r>
          </a:p>
          <a:p>
            <a:pPr lvl="1"/>
            <a:r>
              <a:rPr lang="en-US" dirty="0"/>
              <a:t>Framework support multiple interfaces (Web, Desktop, Batch, etc.) and multiple types of testing (functional, regression, performance and E2E)</a:t>
            </a:r>
          </a:p>
          <a:p>
            <a:pPr lvl="1"/>
            <a:r>
              <a:rPr lang="en-US" dirty="0"/>
              <a:t>Integration with enterprise tooling</a:t>
            </a:r>
          </a:p>
          <a:p>
            <a:r>
              <a:rPr lang="en-US" b="1" dirty="0"/>
              <a:t>Reinforce Best Practice and Process</a:t>
            </a:r>
          </a:p>
          <a:p>
            <a:pPr lvl="1"/>
            <a:r>
              <a:rPr lang="en-US" dirty="0"/>
              <a:t>Focus on Quality and Software Testing</a:t>
            </a:r>
          </a:p>
          <a:p>
            <a:pPr lvl="1"/>
            <a:r>
              <a:rPr lang="en-US" dirty="0"/>
              <a:t>Agility practitioners (reusability, integration, collaboration)</a:t>
            </a:r>
          </a:p>
        </p:txBody>
      </p:sp>
    </p:spTree>
    <p:extLst>
      <p:ext uri="{BB962C8B-B14F-4D97-AF65-F5344CB8AC3E}">
        <p14:creationId xmlns:p14="http://schemas.microsoft.com/office/powerpoint/2010/main" val="205960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Core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446" y="1072470"/>
            <a:ext cx="10461603" cy="5676015"/>
          </a:xfrm>
        </p:spPr>
        <p:txBody>
          <a:bodyPr>
            <a:noAutofit/>
          </a:bodyPr>
          <a:lstStyle/>
          <a:p>
            <a:r>
              <a:rPr lang="en-US" dirty="0"/>
              <a:t>Automation scripting from Excel</a:t>
            </a:r>
            <a:endParaRPr lang="en-US" sz="2000" dirty="0"/>
          </a:p>
          <a:p>
            <a:r>
              <a:rPr lang="en-US" dirty="0"/>
              <a:t>Support multiple application architecture</a:t>
            </a:r>
          </a:p>
          <a:p>
            <a:pPr lvl="1"/>
            <a:r>
              <a:rPr lang="en-US" dirty="0"/>
              <a:t>Web, desktop client, API, service, DB</a:t>
            </a:r>
          </a:p>
          <a:p>
            <a:r>
              <a:rPr lang="en-US" dirty="0"/>
              <a:t>Support functional, regression, E2E, perf. testing</a:t>
            </a:r>
          </a:p>
          <a:p>
            <a:r>
              <a:rPr lang="en-US" dirty="0"/>
              <a:t>Execute locally and remotely / CI Integration</a:t>
            </a:r>
          </a:p>
          <a:p>
            <a:r>
              <a:rPr lang="en-US" dirty="0"/>
              <a:t>Consistent execution reporting</a:t>
            </a:r>
          </a:p>
          <a:p>
            <a:r>
              <a:rPr lang="en-US" dirty="0"/>
              <a:t>Integrate with external exec (exe, bat, </a:t>
            </a:r>
            <a:r>
              <a:rPr lang="en-US" dirty="0" err="1"/>
              <a:t>sh</a:t>
            </a:r>
            <a:r>
              <a:rPr lang="en-US" dirty="0"/>
              <a:t>) and test framework (JUnit)</a:t>
            </a:r>
          </a:p>
          <a:p>
            <a:r>
              <a:rPr lang="en-US" dirty="0"/>
              <a:t>Portable test artifact management</a:t>
            </a:r>
          </a:p>
          <a:p>
            <a:r>
              <a:rPr lang="en-US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88856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CD80-3042-8544-B838-98BEB0E5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DEE7D-C630-3845-BADB-1D164E3C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98A91-A0E9-EA40-AE59-AD1CD9873B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403" y="1148299"/>
            <a:ext cx="736476" cy="1064609"/>
          </a:xfrm>
          <a:prstGeom prst="rect">
            <a:avLst/>
          </a:prstGeom>
          <a:effectLst>
            <a:outerShdw blurRad="50800" dist="12700" dir="2700000" algn="tl" rotWithShape="0">
              <a:schemeClr val="bg1">
                <a:alpha val="6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E356F-9EF8-2B4D-9F9F-CA723A342E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546" y="5993444"/>
            <a:ext cx="1195579" cy="510337"/>
          </a:xfrm>
          <a:prstGeom prst="rect">
            <a:avLst/>
          </a:prstGeom>
          <a:effectLst>
            <a:outerShdw blurRad="50800" dist="12700" dir="2700000" algn="tl" rotWithShape="0">
              <a:schemeClr val="bg1">
                <a:alpha val="60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733C39-369B-624E-BC1A-EC8F96D4A110}"/>
              </a:ext>
            </a:extLst>
          </p:cNvPr>
          <p:cNvGrpSpPr/>
          <p:nvPr/>
        </p:nvGrpSpPr>
        <p:grpSpPr>
          <a:xfrm>
            <a:off x="8218545" y="1102038"/>
            <a:ext cx="2842401" cy="1381247"/>
            <a:chOff x="9492648" y="907664"/>
            <a:chExt cx="2717403" cy="12606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13F26A-D43C-2544-AF5E-4DF8E437E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2648" y="907664"/>
              <a:ext cx="1335023" cy="12606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ED461-809E-D647-A420-61BD68A10BCE}"/>
                </a:ext>
              </a:extLst>
            </p:cNvPr>
            <p:cNvSpPr txBox="1"/>
            <p:nvPr/>
          </p:nvSpPr>
          <p:spPr>
            <a:xfrm>
              <a:off x="10575419" y="933601"/>
              <a:ext cx="1634632" cy="440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 err="1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api</a:t>
              </a: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, soap, http automation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C3C63F-7F47-064D-88E4-41AAF73DC46D}"/>
              </a:ext>
            </a:extLst>
          </p:cNvPr>
          <p:cNvGrpSpPr/>
          <p:nvPr/>
        </p:nvGrpSpPr>
        <p:grpSpPr>
          <a:xfrm>
            <a:off x="7554364" y="3921607"/>
            <a:ext cx="3081979" cy="1503676"/>
            <a:chOff x="9492648" y="3555938"/>
            <a:chExt cx="2946439" cy="13723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400BC9-F706-9141-9A9F-E879E32F965D}"/>
                </a:ext>
              </a:extLst>
            </p:cNvPr>
            <p:cNvGrpSpPr/>
            <p:nvPr/>
          </p:nvGrpSpPr>
          <p:grpSpPr>
            <a:xfrm>
              <a:off x="9492648" y="3555938"/>
              <a:ext cx="1335024" cy="1372368"/>
              <a:chOff x="8758252" y="2296875"/>
              <a:chExt cx="1335024" cy="137236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56FFF73-881D-8146-A409-AADF2CC28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8252" y="2296875"/>
                <a:ext cx="1335024" cy="137236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7E5C06F-68EE-0344-ADE3-4E2E2D825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787719" y="2326865"/>
                <a:ext cx="1272780" cy="1308383"/>
              </a:xfrm>
              <a:prstGeom prst="rect">
                <a:avLst/>
              </a:prstGeom>
              <a:effectLst>
                <a:innerShdw blurRad="114300">
                  <a:schemeClr val="bg1"/>
                </a:innerShd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091CF-0588-544E-BCF7-F03D58EB0664}"/>
                </a:ext>
              </a:extLst>
            </p:cNvPr>
            <p:cNvSpPr txBox="1"/>
            <p:nvPr/>
          </p:nvSpPr>
          <p:spPr>
            <a:xfrm>
              <a:off x="10709225" y="4037296"/>
              <a:ext cx="1729862" cy="440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desktop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(windows only)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C5CA2-9A08-7447-98D6-0D0B7E5CE78D}"/>
              </a:ext>
            </a:extLst>
          </p:cNvPr>
          <p:cNvGrpSpPr/>
          <p:nvPr/>
        </p:nvGrpSpPr>
        <p:grpSpPr>
          <a:xfrm>
            <a:off x="8622731" y="5228368"/>
            <a:ext cx="3172918" cy="1400232"/>
            <a:chOff x="9551619" y="4968607"/>
            <a:chExt cx="3033383" cy="127795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912DCE-3C1A-C349-9217-DD5E0A4A5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1619" y="4968607"/>
              <a:ext cx="1200838" cy="1277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6CC664-A9D6-3649-834C-15D30D26E019}"/>
                </a:ext>
              </a:extLst>
            </p:cNvPr>
            <p:cNvSpPr txBox="1"/>
            <p:nvPr/>
          </p:nvSpPr>
          <p:spPr>
            <a:xfrm>
              <a:off x="10724263" y="5442820"/>
              <a:ext cx="1860739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database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(all major RDBMS)</a:t>
              </a:r>
            </a:p>
          </p:txBody>
        </p:sp>
      </p:grpSp>
      <p:cxnSp>
        <p:nvCxnSpPr>
          <p:cNvPr id="19" name="Elbow Connector 35">
            <a:extLst>
              <a:ext uri="{FF2B5EF4-FFF2-40B4-BE49-F238E27FC236}">
                <a16:creationId xmlns:a16="http://schemas.microsoft.com/office/drawing/2014/main" id="{1B46605F-C000-584D-9F74-F64E7CA6DDAA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533546" y="1792662"/>
            <a:ext cx="2684999" cy="1983129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5">
            <a:extLst>
              <a:ext uri="{FF2B5EF4-FFF2-40B4-BE49-F238E27FC236}">
                <a16:creationId xmlns:a16="http://schemas.microsoft.com/office/drawing/2014/main" id="{A6FE04F0-9C9D-B648-BC50-604647E5E39B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5533546" y="3741978"/>
            <a:ext cx="3717223" cy="33813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5">
            <a:extLst>
              <a:ext uri="{FF2B5EF4-FFF2-40B4-BE49-F238E27FC236}">
                <a16:creationId xmlns:a16="http://schemas.microsoft.com/office/drawing/2014/main" id="{5238B4AD-6620-704A-B77F-265370FB3F06}"/>
              </a:ext>
            </a:extLst>
          </p:cNvPr>
          <p:cNvCxnSpPr>
            <a:cxnSpLocks/>
            <a:stCxn id="48" idx="3"/>
            <a:endCxn id="14" idx="1"/>
          </p:cNvCxnSpPr>
          <p:nvPr/>
        </p:nvCxnSpPr>
        <p:spPr>
          <a:xfrm>
            <a:off x="5533546" y="3775791"/>
            <a:ext cx="2020818" cy="897654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:a16="http://schemas.microsoft.com/office/drawing/2014/main" id="{1A260DAE-63D3-3B41-83E1-25CFEC458E40}"/>
              </a:ext>
            </a:extLst>
          </p:cNvPr>
          <p:cNvCxnSpPr>
            <a:cxnSpLocks/>
            <a:stCxn id="48" idx="3"/>
            <a:endCxn id="17" idx="1"/>
          </p:cNvCxnSpPr>
          <p:nvPr/>
        </p:nvCxnSpPr>
        <p:spPr>
          <a:xfrm>
            <a:off x="5533546" y="3775791"/>
            <a:ext cx="3089185" cy="2152693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5">
            <a:extLst>
              <a:ext uri="{FF2B5EF4-FFF2-40B4-BE49-F238E27FC236}">
                <a16:creationId xmlns:a16="http://schemas.microsoft.com/office/drawing/2014/main" id="{94DBCCC1-E4BF-BE49-85EF-47EB451CD151}"/>
              </a:ext>
            </a:extLst>
          </p:cNvPr>
          <p:cNvCxnSpPr>
            <a:cxnSpLocks/>
            <a:stCxn id="48" idx="2"/>
            <a:endCxn id="7" idx="0"/>
          </p:cNvCxnSpPr>
          <p:nvPr/>
        </p:nvCxnSpPr>
        <p:spPr>
          <a:xfrm>
            <a:off x="4681641" y="4626646"/>
            <a:ext cx="4695" cy="1366798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5">
            <a:extLst>
              <a:ext uri="{FF2B5EF4-FFF2-40B4-BE49-F238E27FC236}">
                <a16:creationId xmlns:a16="http://schemas.microsoft.com/office/drawing/2014/main" id="{DCC24C88-67C8-A048-89EE-D94D1ECCD081}"/>
              </a:ext>
            </a:extLst>
          </p:cNvPr>
          <p:cNvCxnSpPr>
            <a:stCxn id="36" idx="6"/>
            <a:endCxn id="49" idx="1"/>
          </p:cNvCxnSpPr>
          <p:nvPr/>
        </p:nvCxnSpPr>
        <p:spPr>
          <a:xfrm flipV="1">
            <a:off x="1033786" y="3775791"/>
            <a:ext cx="1292934" cy="31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5">
            <a:extLst>
              <a:ext uri="{FF2B5EF4-FFF2-40B4-BE49-F238E27FC236}">
                <a16:creationId xmlns:a16="http://schemas.microsoft.com/office/drawing/2014/main" id="{49F6DF0B-2A1B-5843-9E53-E3F46E5A618B}"/>
              </a:ext>
            </a:extLst>
          </p:cNvPr>
          <p:cNvCxnSpPr>
            <a:stCxn id="36" idx="6"/>
            <a:endCxn id="6" idx="1"/>
          </p:cNvCxnSpPr>
          <p:nvPr/>
        </p:nvCxnSpPr>
        <p:spPr>
          <a:xfrm flipV="1">
            <a:off x="1033786" y="1680604"/>
            <a:ext cx="3279617" cy="2098287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5">
            <a:extLst>
              <a:ext uri="{FF2B5EF4-FFF2-40B4-BE49-F238E27FC236}">
                <a16:creationId xmlns:a16="http://schemas.microsoft.com/office/drawing/2014/main" id="{6B6966E0-82D5-104D-826E-E9B1EE729B05}"/>
              </a:ext>
            </a:extLst>
          </p:cNvPr>
          <p:cNvCxnSpPr>
            <a:cxnSpLocks/>
            <a:stCxn id="36" idx="6"/>
            <a:endCxn id="7" idx="1"/>
          </p:cNvCxnSpPr>
          <p:nvPr/>
        </p:nvCxnSpPr>
        <p:spPr>
          <a:xfrm>
            <a:off x="1033786" y="3778891"/>
            <a:ext cx="3054760" cy="246972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5">
            <a:extLst>
              <a:ext uri="{FF2B5EF4-FFF2-40B4-BE49-F238E27FC236}">
                <a16:creationId xmlns:a16="http://schemas.microsoft.com/office/drawing/2014/main" id="{397068C6-8EDE-844A-AA7F-C6C2304192A4}"/>
              </a:ext>
            </a:extLst>
          </p:cNvPr>
          <p:cNvCxnSpPr>
            <a:cxnSpLocks/>
            <a:stCxn id="48" idx="0"/>
            <a:endCxn id="6" idx="2"/>
          </p:cNvCxnSpPr>
          <p:nvPr/>
        </p:nvCxnSpPr>
        <p:spPr>
          <a:xfrm flipV="1">
            <a:off x="4681641" y="2212908"/>
            <a:ext cx="0" cy="712027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35">
            <a:extLst>
              <a:ext uri="{FF2B5EF4-FFF2-40B4-BE49-F238E27FC236}">
                <a16:creationId xmlns:a16="http://schemas.microsoft.com/office/drawing/2014/main" id="{E2CB558B-358D-A24B-B14C-A9C668658D7B}"/>
              </a:ext>
            </a:extLst>
          </p:cNvPr>
          <p:cNvCxnSpPr>
            <a:cxnSpLocks/>
            <a:stCxn id="48" idx="1"/>
            <a:endCxn id="49" idx="3"/>
          </p:cNvCxnSpPr>
          <p:nvPr/>
        </p:nvCxnSpPr>
        <p:spPr>
          <a:xfrm flipH="1">
            <a:off x="3292672" y="3775791"/>
            <a:ext cx="537064" cy="0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5D71E4-741D-9A43-B7F4-2D3BA1894731}"/>
              </a:ext>
            </a:extLst>
          </p:cNvPr>
          <p:cNvSpPr txBox="1"/>
          <p:nvPr/>
        </p:nvSpPr>
        <p:spPr>
          <a:xfrm>
            <a:off x="1931380" y="4249738"/>
            <a:ext cx="1724767" cy="290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t">
              <a:lnSpc>
                <a:spcPts val="1450"/>
              </a:lnSpc>
            </a:pPr>
            <a:r>
              <a:rPr lang="en-US" sz="1400" dirty="0">
                <a:effectLst>
                  <a:outerShdw blurRad="50800" dist="25400" dir="2700000" algn="tl" rotWithShape="0">
                    <a:schemeClr val="bg1"/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test plan/script/data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A34B84-ECC3-B44F-BBBF-949733155C44}"/>
              </a:ext>
            </a:extLst>
          </p:cNvPr>
          <p:cNvGrpSpPr/>
          <p:nvPr/>
        </p:nvGrpSpPr>
        <p:grpSpPr>
          <a:xfrm>
            <a:off x="40727" y="3474328"/>
            <a:ext cx="1481818" cy="936154"/>
            <a:chOff x="1860813" y="3776280"/>
            <a:chExt cx="1207152" cy="7626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507E8E-F449-D646-8D6D-BCDECA0FBD77}"/>
                </a:ext>
              </a:extLst>
            </p:cNvPr>
            <p:cNvSpPr txBox="1"/>
            <p:nvPr/>
          </p:nvSpPr>
          <p:spPr>
            <a:xfrm>
              <a:off x="1860813" y="4302287"/>
              <a:ext cx="1207152" cy="236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Quality Engineer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6802AF-D8E2-3140-BD29-89196D33A83A}"/>
                </a:ext>
              </a:extLst>
            </p:cNvPr>
            <p:cNvGrpSpPr/>
            <p:nvPr/>
          </p:nvGrpSpPr>
          <p:grpSpPr>
            <a:xfrm>
              <a:off x="2174064" y="3776280"/>
              <a:ext cx="495737" cy="496219"/>
              <a:chOff x="4796267" y="1587848"/>
              <a:chExt cx="578740" cy="579304"/>
            </a:xfrm>
            <a:solidFill>
              <a:srgbClr val="443D77"/>
            </a:solidFill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2A8F370-D3E7-6E49-B19D-EEE4E6B336F6}"/>
                  </a:ext>
                </a:extLst>
              </p:cNvPr>
              <p:cNvGrpSpPr/>
              <p:nvPr/>
            </p:nvGrpSpPr>
            <p:grpSpPr>
              <a:xfrm>
                <a:off x="4925575" y="1655991"/>
                <a:ext cx="320124" cy="489366"/>
                <a:chOff x="2922418" y="3484510"/>
                <a:chExt cx="320124" cy="489366"/>
              </a:xfrm>
              <a:grpFill/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7301E21-EB2B-5C4C-820E-F7431A9D95A8}"/>
                    </a:ext>
                  </a:extLst>
                </p:cNvPr>
                <p:cNvSpPr/>
                <p:nvPr/>
              </p:nvSpPr>
              <p:spPr>
                <a:xfrm>
                  <a:off x="2983354" y="3484510"/>
                  <a:ext cx="198252" cy="198251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07D942B8-82C1-C14A-8699-AC4C4E50187E}"/>
                    </a:ext>
                  </a:extLst>
                </p:cNvPr>
                <p:cNvSpPr/>
                <p:nvPr/>
              </p:nvSpPr>
              <p:spPr>
                <a:xfrm>
                  <a:off x="2922418" y="3711673"/>
                  <a:ext cx="320124" cy="262203"/>
                </a:xfrm>
                <a:custGeom>
                  <a:avLst/>
                  <a:gdLst>
                    <a:gd name="connsiteX0" fmla="*/ 128835 w 320124"/>
                    <a:gd name="connsiteY0" fmla="*/ 0 h 262203"/>
                    <a:gd name="connsiteX1" fmla="*/ 191259 w 320124"/>
                    <a:gd name="connsiteY1" fmla="*/ 0 h 262203"/>
                    <a:gd name="connsiteX2" fmla="*/ 318868 w 320124"/>
                    <a:gd name="connsiteY2" fmla="*/ 65625 h 262203"/>
                    <a:gd name="connsiteX3" fmla="*/ 320124 w 320124"/>
                    <a:gd name="connsiteY3" fmla="*/ 65625 h 262203"/>
                    <a:gd name="connsiteX4" fmla="*/ 320124 w 320124"/>
                    <a:gd name="connsiteY4" fmla="*/ 206434 h 262203"/>
                    <a:gd name="connsiteX5" fmla="*/ 307003 w 320124"/>
                    <a:gd name="connsiteY5" fmla="*/ 217271 h 262203"/>
                    <a:gd name="connsiteX6" fmla="*/ 278391 w 320124"/>
                    <a:gd name="connsiteY6" fmla="*/ 232818 h 262203"/>
                    <a:gd name="connsiteX7" fmla="*/ 278391 w 320124"/>
                    <a:gd name="connsiteY7" fmla="*/ 87703 h 262203"/>
                    <a:gd name="connsiteX8" fmla="*/ 256420 w 320124"/>
                    <a:gd name="connsiteY8" fmla="*/ 99002 h 262203"/>
                    <a:gd name="connsiteX9" fmla="*/ 256420 w 320124"/>
                    <a:gd name="connsiteY9" fmla="*/ 243374 h 262203"/>
                    <a:gd name="connsiteX10" fmla="*/ 213028 w 320124"/>
                    <a:gd name="connsiteY10" fmla="*/ 256858 h 262203"/>
                    <a:gd name="connsiteX11" fmla="*/ 160062 w 320124"/>
                    <a:gd name="connsiteY11" fmla="*/ 262203 h 262203"/>
                    <a:gd name="connsiteX12" fmla="*/ 107096 w 320124"/>
                    <a:gd name="connsiteY12" fmla="*/ 256858 h 262203"/>
                    <a:gd name="connsiteX13" fmla="*/ 63675 w 320124"/>
                    <a:gd name="connsiteY13" fmla="*/ 243365 h 262203"/>
                    <a:gd name="connsiteX14" fmla="*/ 63675 w 320124"/>
                    <a:gd name="connsiteY14" fmla="*/ 99002 h 262203"/>
                    <a:gd name="connsiteX15" fmla="*/ 41934 w 320124"/>
                    <a:gd name="connsiteY15" fmla="*/ 87822 h 262203"/>
                    <a:gd name="connsiteX16" fmla="*/ 41934 w 320124"/>
                    <a:gd name="connsiteY16" fmla="*/ 232927 h 262203"/>
                    <a:gd name="connsiteX17" fmla="*/ 13121 w 320124"/>
                    <a:gd name="connsiteY17" fmla="*/ 217271 h 262203"/>
                    <a:gd name="connsiteX18" fmla="*/ 201 w 320124"/>
                    <a:gd name="connsiteY18" fmla="*/ 206600 h 262203"/>
                    <a:gd name="connsiteX19" fmla="*/ 201 w 320124"/>
                    <a:gd name="connsiteY19" fmla="*/ 66360 h 262203"/>
                    <a:gd name="connsiteX20" fmla="*/ 0 w 320124"/>
                    <a:gd name="connsiteY20" fmla="*/ 66256 h 262203"/>
                    <a:gd name="connsiteX21" fmla="*/ 201 w 320124"/>
                    <a:gd name="connsiteY21" fmla="*/ 66153 h 262203"/>
                    <a:gd name="connsiteX22" fmla="*/ 201 w 320124"/>
                    <a:gd name="connsiteY22" fmla="*/ 65625 h 262203"/>
                    <a:gd name="connsiteX23" fmla="*/ 1227 w 320124"/>
                    <a:gd name="connsiteY23" fmla="*/ 65625 h 262203"/>
                    <a:gd name="connsiteX24" fmla="*/ 128835 w 320124"/>
                    <a:gd name="connsiteY24" fmla="*/ 0 h 26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24" h="262203">
                      <a:moveTo>
                        <a:pt x="128835" y="0"/>
                      </a:moveTo>
                      <a:lnTo>
                        <a:pt x="191259" y="0"/>
                      </a:lnTo>
                      <a:lnTo>
                        <a:pt x="318868" y="65625"/>
                      </a:lnTo>
                      <a:lnTo>
                        <a:pt x="320124" y="65625"/>
                      </a:lnTo>
                      <a:lnTo>
                        <a:pt x="320124" y="206434"/>
                      </a:lnTo>
                      <a:lnTo>
                        <a:pt x="307003" y="217271"/>
                      </a:lnTo>
                      <a:lnTo>
                        <a:pt x="278391" y="232818"/>
                      </a:lnTo>
                      <a:lnTo>
                        <a:pt x="278391" y="87703"/>
                      </a:lnTo>
                      <a:lnTo>
                        <a:pt x="256420" y="99002"/>
                      </a:lnTo>
                      <a:lnTo>
                        <a:pt x="256420" y="243374"/>
                      </a:lnTo>
                      <a:lnTo>
                        <a:pt x="213028" y="256858"/>
                      </a:lnTo>
                      <a:cubicBezTo>
                        <a:pt x="195919" y="260363"/>
                        <a:pt x="178206" y="262203"/>
                        <a:pt x="160062" y="262203"/>
                      </a:cubicBezTo>
                      <a:cubicBezTo>
                        <a:pt x="141919" y="262203"/>
                        <a:pt x="124205" y="260363"/>
                        <a:pt x="107096" y="256858"/>
                      </a:cubicBezTo>
                      <a:lnTo>
                        <a:pt x="63675" y="243365"/>
                      </a:lnTo>
                      <a:lnTo>
                        <a:pt x="63675" y="99002"/>
                      </a:lnTo>
                      <a:lnTo>
                        <a:pt x="41934" y="87822"/>
                      </a:lnTo>
                      <a:lnTo>
                        <a:pt x="41934" y="232927"/>
                      </a:lnTo>
                      <a:lnTo>
                        <a:pt x="13121" y="217271"/>
                      </a:lnTo>
                      <a:lnTo>
                        <a:pt x="201" y="206600"/>
                      </a:lnTo>
                      <a:lnTo>
                        <a:pt x="201" y="66360"/>
                      </a:lnTo>
                      <a:lnTo>
                        <a:pt x="0" y="66256"/>
                      </a:lnTo>
                      <a:lnTo>
                        <a:pt x="201" y="66153"/>
                      </a:lnTo>
                      <a:lnTo>
                        <a:pt x="201" y="65625"/>
                      </a:lnTo>
                      <a:lnTo>
                        <a:pt x="1227" y="65625"/>
                      </a:lnTo>
                      <a:lnTo>
                        <a:pt x="1288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36" name="Donut 35">
                <a:extLst>
                  <a:ext uri="{FF2B5EF4-FFF2-40B4-BE49-F238E27FC236}">
                    <a16:creationId xmlns:a16="http://schemas.microsoft.com/office/drawing/2014/main" id="{869DD5C7-1C0F-394C-B9FB-EE7A43347D21}"/>
                  </a:ext>
                </a:extLst>
              </p:cNvPr>
              <p:cNvSpPr/>
              <p:nvPr/>
            </p:nvSpPr>
            <p:spPr>
              <a:xfrm>
                <a:off x="4796267" y="1587848"/>
                <a:ext cx="578740" cy="579304"/>
              </a:xfrm>
              <a:prstGeom prst="donut">
                <a:avLst>
                  <a:gd name="adj" fmla="val 4589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B7B98C-F34E-524C-BEEB-165C8FCA1092}"/>
              </a:ext>
            </a:extLst>
          </p:cNvPr>
          <p:cNvGrpSpPr/>
          <p:nvPr/>
        </p:nvGrpSpPr>
        <p:grpSpPr>
          <a:xfrm>
            <a:off x="5567162" y="569523"/>
            <a:ext cx="3058861" cy="1899321"/>
            <a:chOff x="6919446" y="110480"/>
            <a:chExt cx="2924341" cy="17334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E1FEFD-A6D1-D046-A10A-02C26CD97D3C}"/>
                </a:ext>
              </a:extLst>
            </p:cNvPr>
            <p:cNvGrpSpPr/>
            <p:nvPr/>
          </p:nvGrpSpPr>
          <p:grpSpPr>
            <a:xfrm>
              <a:off x="6919446" y="123670"/>
              <a:ext cx="1641332" cy="1720272"/>
              <a:chOff x="7696846" y="378380"/>
              <a:chExt cx="1641332" cy="1720272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15A4526-2E14-5D4C-849F-A13CB484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56422" y="378380"/>
                <a:ext cx="694944" cy="637958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4E479FF3-FE25-8240-AC84-63CA583CD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985527" y="1312556"/>
                <a:ext cx="588142" cy="66943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5BD7870-2A9A-0A43-95F6-694B6B8276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02985">
                <a:off x="8407868" y="1153614"/>
                <a:ext cx="667101" cy="64999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E5CEC8E-65E7-034C-B6F7-BFD9BAD8F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61801" y="1576679"/>
                <a:ext cx="679465" cy="52197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CE54420-5643-4145-9BBC-B8A656EEF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846" y="773101"/>
                <a:ext cx="777240" cy="777240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15A0B7C-0E72-2546-938C-1ABB90F10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34090" y="447251"/>
                <a:ext cx="704088" cy="704088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77613-ED9D-D347-AED1-9BEDF3E73FBE}"/>
                </a:ext>
              </a:extLst>
            </p:cNvPr>
            <p:cNvSpPr txBox="1"/>
            <p:nvPr/>
          </p:nvSpPr>
          <p:spPr>
            <a:xfrm>
              <a:off x="8263866" y="110480"/>
              <a:ext cx="1579921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I/O and file-type automation</a:t>
              </a:r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A73F62C-526C-8F44-A8B9-956B0B96E905}"/>
              </a:ext>
            </a:extLst>
          </p:cNvPr>
          <p:cNvSpPr/>
          <p:nvPr/>
        </p:nvSpPr>
        <p:spPr>
          <a:xfrm>
            <a:off x="3829736" y="2924935"/>
            <a:ext cx="1703810" cy="1701711"/>
          </a:xfrm>
          <a:prstGeom prst="roundRect">
            <a:avLst>
              <a:gd name="adj" fmla="val 382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60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400" b="1" spc="180" dirty="0">
              <a:solidFill>
                <a:schemeClr val="tx1"/>
              </a:solidFill>
              <a:effectLst>
                <a:outerShdw blurRad="25400" dist="12700" algn="ctr" rotWithShape="0">
                  <a:schemeClr val="bg1">
                    <a:alpha val="70000"/>
                  </a:schemeClr>
                </a:outerShdw>
              </a:effectLst>
              <a:latin typeface="Arial" panose="020B0604020202020204" pitchFamily="34" charset="0"/>
              <a:ea typeface="Abject Failure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396AB0D-A438-C542-8E17-D7EAA6645C6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6720" y="3273204"/>
            <a:ext cx="965952" cy="100517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7CA835-664A-BF4A-9728-4F716E8DDF2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947" y="1175044"/>
            <a:ext cx="767898" cy="76789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51" name="Elbow Connector 35">
            <a:extLst>
              <a:ext uri="{FF2B5EF4-FFF2-40B4-BE49-F238E27FC236}">
                <a16:creationId xmlns:a16="http://schemas.microsoft.com/office/drawing/2014/main" id="{0A4BFE33-88D6-7146-8FFB-18747EBE09C8}"/>
              </a:ext>
            </a:extLst>
          </p:cNvPr>
          <p:cNvCxnSpPr>
            <a:cxnSpLocks/>
            <a:stCxn id="48" idx="3"/>
            <a:endCxn id="44" idx="2"/>
          </p:cNvCxnSpPr>
          <p:nvPr/>
        </p:nvCxnSpPr>
        <p:spPr>
          <a:xfrm flipV="1">
            <a:off x="5533546" y="2468844"/>
            <a:ext cx="1084519" cy="1306947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5">
            <a:extLst>
              <a:ext uri="{FF2B5EF4-FFF2-40B4-BE49-F238E27FC236}">
                <a16:creationId xmlns:a16="http://schemas.microsoft.com/office/drawing/2014/main" id="{D9BF234C-610F-4D48-8C48-E9F3BAC8B484}"/>
              </a:ext>
            </a:extLst>
          </p:cNvPr>
          <p:cNvCxnSpPr>
            <a:cxnSpLocks/>
            <a:stCxn id="48" idx="3"/>
            <a:endCxn id="54" idx="0"/>
          </p:cNvCxnSpPr>
          <p:nvPr/>
        </p:nvCxnSpPr>
        <p:spPr>
          <a:xfrm>
            <a:off x="5533546" y="3775791"/>
            <a:ext cx="1142897" cy="1482262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009A5A-3D66-DD49-87D6-99C5991B34C0}"/>
              </a:ext>
            </a:extLst>
          </p:cNvPr>
          <p:cNvGrpSpPr/>
          <p:nvPr/>
        </p:nvGrpSpPr>
        <p:grpSpPr>
          <a:xfrm>
            <a:off x="5912922" y="5258053"/>
            <a:ext cx="2567912" cy="1529747"/>
            <a:chOff x="7407779" y="4069114"/>
            <a:chExt cx="2454983" cy="139616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194C82-4F9D-8840-A58F-0C6C441C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07779" y="4069114"/>
              <a:ext cx="1459887" cy="139616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463F2A-51B1-694A-8B14-08BE209B4A1B}"/>
                </a:ext>
              </a:extLst>
            </p:cNvPr>
            <p:cNvSpPr txBox="1"/>
            <p:nvPr/>
          </p:nvSpPr>
          <p:spPr>
            <a:xfrm>
              <a:off x="8244647" y="4973173"/>
              <a:ext cx="1618115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batch &amp; remote automation</a:t>
              </a:r>
            </a:p>
          </p:txBody>
        </p:sp>
      </p:grpSp>
      <p:cxnSp>
        <p:nvCxnSpPr>
          <p:cNvPr id="56" name="Elbow Connector 35">
            <a:extLst>
              <a:ext uri="{FF2B5EF4-FFF2-40B4-BE49-F238E27FC236}">
                <a16:creationId xmlns:a16="http://schemas.microsoft.com/office/drawing/2014/main" id="{0C369A98-A27E-DE4B-8DD2-17FA8FD0B9BB}"/>
              </a:ext>
            </a:extLst>
          </p:cNvPr>
          <p:cNvCxnSpPr>
            <a:cxnSpLocks/>
            <a:stCxn id="48" idx="3"/>
            <a:endCxn id="58" idx="1"/>
          </p:cNvCxnSpPr>
          <p:nvPr/>
        </p:nvCxnSpPr>
        <p:spPr>
          <a:xfrm flipV="1">
            <a:off x="5533546" y="2348192"/>
            <a:ext cx="4918187" cy="1427599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AA31284-DA21-BB40-A6A1-79B73A2C0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1733" y="1651299"/>
            <a:ext cx="1657476" cy="139378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68E20CA-34C4-5F46-AA96-EC501C4FCB34}"/>
              </a:ext>
            </a:extLst>
          </p:cNvPr>
          <p:cNvSpPr txBox="1"/>
          <p:nvPr/>
        </p:nvSpPr>
        <p:spPr>
          <a:xfrm>
            <a:off x="10239249" y="2732762"/>
            <a:ext cx="1326084" cy="290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>
              <a:lnSpc>
                <a:spcPts val="1450"/>
              </a:lnSpc>
            </a:pPr>
            <a:r>
              <a:rPr lang="en-US" sz="1400" dirty="0">
                <a:effectLst>
                  <a:outerShdw blurRad="50800" dist="25400" dir="2700000" algn="tl" rotWithShape="0">
                    <a:schemeClr val="bg1"/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tax reports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B941365-8FE4-D44A-9A08-9470707BF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13" y="3094108"/>
            <a:ext cx="1369423" cy="1369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B5BDFEC-D379-4440-9131-D328026D3472}"/>
              </a:ext>
            </a:extLst>
          </p:cNvPr>
          <p:cNvGrpSpPr/>
          <p:nvPr/>
        </p:nvGrpSpPr>
        <p:grpSpPr>
          <a:xfrm>
            <a:off x="9250769" y="2990140"/>
            <a:ext cx="2955544" cy="1503676"/>
            <a:chOff x="7491205" y="2751840"/>
            <a:chExt cx="2521383" cy="122495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6D1FC0E-732C-DD44-8E5D-F1DC2AFF7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91205" y="2751840"/>
              <a:ext cx="1137596" cy="12249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5DF2F3-2E60-B547-A9F7-CB1E454DC756}"/>
                </a:ext>
              </a:extLst>
            </p:cNvPr>
            <p:cNvSpPr txBox="1"/>
            <p:nvPr/>
          </p:nvSpPr>
          <p:spPr>
            <a:xfrm>
              <a:off x="8535765" y="3184046"/>
              <a:ext cx="1476823" cy="393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browser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(all major browsers)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34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14139</TotalTime>
  <Words>4500</Words>
  <Application>Microsoft Macintosh PowerPoint</Application>
  <PresentationFormat>Widescreen</PresentationFormat>
  <Paragraphs>764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Apple Color Emoji</vt:lpstr>
      <vt:lpstr>Arial</vt:lpstr>
      <vt:lpstr>Arial Rounded MT Bold</vt:lpstr>
      <vt:lpstr>Calibri</vt:lpstr>
      <vt:lpstr>Consolas</vt:lpstr>
      <vt:lpstr>Franklin Gothic Book</vt:lpstr>
      <vt:lpstr>Marker Felt Thin</vt:lpstr>
      <vt:lpstr>Palatino Linotype</vt:lpstr>
      <vt:lpstr>Tahoma</vt:lpstr>
      <vt:lpstr>Thonburi</vt:lpstr>
      <vt:lpstr>Tw Cen MT</vt:lpstr>
      <vt:lpstr>Wingdings</vt:lpstr>
      <vt:lpstr>Zapf Dingbats</vt:lpstr>
      <vt:lpstr>Circuit</vt:lpstr>
      <vt:lpstr>PowerPoint Presentation</vt:lpstr>
      <vt:lpstr>Agenda</vt:lpstr>
      <vt:lpstr>Introduction</vt:lpstr>
      <vt:lpstr>Introduction: Beyond Conventional Expectation</vt:lpstr>
      <vt:lpstr>Introduction: Scaling Beyond Expectation</vt:lpstr>
      <vt:lpstr>Why Nexial: Strategy and Focus</vt:lpstr>
      <vt:lpstr>Why Nexial: Quality Engineer as 1st Class Citizen</vt:lpstr>
      <vt:lpstr>Nexial: Core Features</vt:lpstr>
      <vt:lpstr>Nexial: Overview</vt:lpstr>
      <vt:lpstr>Nexial: Integrating Across Sprints and Projects</vt:lpstr>
      <vt:lpstr>Nexial: What it does not do</vt:lpstr>
      <vt:lpstr>Getting Started: Installation</vt:lpstr>
      <vt:lpstr>Lab 1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tools and utilities</vt:lpstr>
      <vt:lpstr>Lab 2</vt:lpstr>
      <vt:lpstr>Command: base</vt:lpstr>
      <vt:lpstr>Command: number</vt:lpstr>
      <vt:lpstr>Lab 3</vt:lpstr>
      <vt:lpstr>Lab 4</vt:lpstr>
      <vt:lpstr>Built-in Functions</vt:lpstr>
      <vt:lpstr>Lab 5</vt:lpstr>
      <vt:lpstr>Execution-Time Inspection</vt:lpstr>
      <vt:lpstr>Nexial Interactive</vt:lpstr>
      <vt:lpstr>Lab 6</vt:lpstr>
      <vt:lpstr>Iteration</vt:lpstr>
      <vt:lpstr>Flow Control</vt:lpstr>
      <vt:lpstr>Nexial Filter</vt:lpstr>
      <vt:lpstr>Iteration through Repeat-Until</vt:lpstr>
      <vt:lpstr>Iteration Comparison</vt:lpstr>
      <vt:lpstr>Lab 7</vt:lpstr>
      <vt:lpstr>Command: io</vt:lpstr>
      <vt:lpstr>Command: excel</vt:lpstr>
      <vt:lpstr>Command: csv</vt:lpstr>
      <vt:lpstr>Command: json</vt:lpstr>
      <vt:lpstr>Command: xml</vt:lpstr>
      <vt:lpstr>Lab 8</vt:lpstr>
      <vt:lpstr>Nexial Expression</vt:lpstr>
      <vt:lpstr>System Variables</vt:lpstr>
      <vt:lpstr>Macros</vt:lpstr>
      <vt:lpstr>Lab 9</vt:lpstr>
      <vt:lpstr>Organizing Test Artifact</vt:lpstr>
      <vt:lpstr>Publish Test Result</vt:lpstr>
      <vt:lpstr>Event Notification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Case for automation</dc:title>
  <dc:creator>Mike Liu</dc:creator>
  <cp:lastModifiedBy>Mike Liu</cp:lastModifiedBy>
  <cp:revision>746</cp:revision>
  <cp:lastPrinted>2016-07-22T06:53:33Z</cp:lastPrinted>
  <dcterms:created xsi:type="dcterms:W3CDTF">2016-07-20T04:38:28Z</dcterms:created>
  <dcterms:modified xsi:type="dcterms:W3CDTF">2019-04-09T04:55:00Z</dcterms:modified>
</cp:coreProperties>
</file>